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74" r:id="rId3"/>
    <p:sldId id="257" r:id="rId4"/>
    <p:sldId id="258" r:id="rId5"/>
    <p:sldId id="280"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8" r:id="rId19"/>
    <p:sldId id="273" r:id="rId20"/>
    <p:sldId id="279"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7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5B7FB-9E86-4978-ABD3-2016C4A1619A}" type="doc">
      <dgm:prSet loTypeId="urn:microsoft.com/office/officeart/2005/8/layout/default" loCatId="list" qsTypeId="urn:microsoft.com/office/officeart/2005/8/quickstyle/simple3" qsCatId="simple" csTypeId="urn:microsoft.com/office/officeart/2005/8/colors/accent0_3" csCatId="mainScheme" phldr="1"/>
      <dgm:spPr/>
      <dgm:t>
        <a:bodyPr/>
        <a:lstStyle/>
        <a:p>
          <a:endParaRPr lang="en-GB"/>
        </a:p>
      </dgm:t>
    </dgm:pt>
    <dgm:pt modelId="{A18C78E5-E57C-4876-A946-A4C2AFA93B23}">
      <dgm:prSet phldrT="[Text]" phldr="0" custT="1"/>
      <dgm:spPr/>
      <dgm:t>
        <a:bodyPr/>
        <a:lstStyle/>
        <a:p>
          <a:r>
            <a:rPr lang="en-GB" sz="4000" dirty="0">
              <a:solidFill>
                <a:schemeClr val="bg1"/>
              </a:solidFill>
            </a:rPr>
            <a:t>Wealth creation</a:t>
          </a:r>
        </a:p>
      </dgm:t>
    </dgm:pt>
    <dgm:pt modelId="{F33B1B09-1E60-4566-AE43-CD967121423E}" type="parTrans" cxnId="{ED68F750-9B4A-4511-8C6E-A5471569A2BD}">
      <dgm:prSet/>
      <dgm:spPr/>
      <dgm:t>
        <a:bodyPr/>
        <a:lstStyle/>
        <a:p>
          <a:endParaRPr lang="en-GB"/>
        </a:p>
      </dgm:t>
    </dgm:pt>
    <dgm:pt modelId="{067B4F70-2BAB-450B-94E0-6B1AC7E968D7}" type="sibTrans" cxnId="{ED68F750-9B4A-4511-8C6E-A5471569A2BD}">
      <dgm:prSet/>
      <dgm:spPr/>
      <dgm:t>
        <a:bodyPr/>
        <a:lstStyle/>
        <a:p>
          <a:endParaRPr lang="en-GB"/>
        </a:p>
      </dgm:t>
    </dgm:pt>
    <dgm:pt modelId="{70C5FCE2-9E84-4EA4-82D2-2404FA1207EA}">
      <dgm:prSet phldrT="[Text]" phldr="0" custT="1"/>
      <dgm:spPr/>
      <dgm:t>
        <a:bodyPr/>
        <a:lstStyle/>
        <a:p>
          <a:r>
            <a:rPr lang="en-GB" sz="4400" dirty="0"/>
            <a:t>Housing Provision</a:t>
          </a:r>
        </a:p>
      </dgm:t>
    </dgm:pt>
    <dgm:pt modelId="{D2CFBD48-A022-4B4C-9BA6-8A0EF13C9FF6}" type="parTrans" cxnId="{C39ACFAB-A8C8-480B-899B-D9C5D7C32576}">
      <dgm:prSet/>
      <dgm:spPr/>
      <dgm:t>
        <a:bodyPr/>
        <a:lstStyle/>
        <a:p>
          <a:endParaRPr lang="en-GB"/>
        </a:p>
      </dgm:t>
    </dgm:pt>
    <dgm:pt modelId="{B93142FF-ADAD-48A8-B8AD-DB4873878CC2}" type="sibTrans" cxnId="{C39ACFAB-A8C8-480B-899B-D9C5D7C32576}">
      <dgm:prSet/>
      <dgm:spPr/>
      <dgm:t>
        <a:bodyPr/>
        <a:lstStyle/>
        <a:p>
          <a:endParaRPr lang="en-GB"/>
        </a:p>
      </dgm:t>
    </dgm:pt>
    <dgm:pt modelId="{43D12E3B-33DD-4795-ACF7-7A63E95C25A2}">
      <dgm:prSet phldrT="[Text]" phldr="0" custT="1"/>
      <dgm:spPr/>
      <dgm:t>
        <a:bodyPr/>
        <a:lstStyle/>
        <a:p>
          <a:r>
            <a:rPr lang="en-GB" sz="3200" dirty="0"/>
            <a:t>Employment Generation</a:t>
          </a:r>
        </a:p>
      </dgm:t>
    </dgm:pt>
    <dgm:pt modelId="{D14C4AB7-2754-4D14-94F3-88718FA006B5}" type="parTrans" cxnId="{721ADE99-DEE9-40FE-BD06-5C78574E4569}">
      <dgm:prSet/>
      <dgm:spPr/>
      <dgm:t>
        <a:bodyPr/>
        <a:lstStyle/>
        <a:p>
          <a:endParaRPr lang="en-GB"/>
        </a:p>
      </dgm:t>
    </dgm:pt>
    <dgm:pt modelId="{E99773EB-0FEF-4F1E-B94F-D0D7661ED470}" type="sibTrans" cxnId="{721ADE99-DEE9-40FE-BD06-5C78574E4569}">
      <dgm:prSet/>
      <dgm:spPr/>
      <dgm:t>
        <a:bodyPr/>
        <a:lstStyle/>
        <a:p>
          <a:endParaRPr lang="en-GB"/>
        </a:p>
      </dgm:t>
    </dgm:pt>
    <dgm:pt modelId="{E01C7052-0A54-4856-A72E-85E9B0C7CEB5}">
      <dgm:prSet phldrT="[Text]" phldr="0" custT="1"/>
      <dgm:spPr/>
      <dgm:t>
        <a:bodyPr/>
        <a:lstStyle/>
        <a:p>
          <a:r>
            <a:rPr lang="en-GB" sz="4000" dirty="0"/>
            <a:t>Sustainable Housing</a:t>
          </a:r>
        </a:p>
      </dgm:t>
    </dgm:pt>
    <dgm:pt modelId="{A807547F-DD61-46FE-A633-952AC2C15242}" type="parTrans" cxnId="{E545A30F-AAB1-4035-BCAB-D3D95AB47D5C}">
      <dgm:prSet/>
      <dgm:spPr/>
      <dgm:t>
        <a:bodyPr/>
        <a:lstStyle/>
        <a:p>
          <a:endParaRPr lang="en-GB"/>
        </a:p>
      </dgm:t>
    </dgm:pt>
    <dgm:pt modelId="{C4D6FDCE-FE21-4A90-AF99-4C5BA39F55B4}" type="sibTrans" cxnId="{E545A30F-AAB1-4035-BCAB-D3D95AB47D5C}">
      <dgm:prSet/>
      <dgm:spPr/>
      <dgm:t>
        <a:bodyPr/>
        <a:lstStyle/>
        <a:p>
          <a:endParaRPr lang="en-GB"/>
        </a:p>
      </dgm:t>
    </dgm:pt>
    <dgm:pt modelId="{62355354-6F54-471A-90FB-A7A7B668DCA6}">
      <dgm:prSet phldrT="[Text]" phldr="0" custT="1"/>
      <dgm:spPr/>
      <dgm:t>
        <a:bodyPr/>
        <a:lstStyle/>
        <a:p>
          <a:r>
            <a:rPr lang="en-GB" sz="3200" dirty="0"/>
            <a:t>Urban/Rural Development</a:t>
          </a:r>
        </a:p>
      </dgm:t>
    </dgm:pt>
    <dgm:pt modelId="{335F4F9E-C157-49C9-82FE-E1E6269077A0}" type="parTrans" cxnId="{792C5B23-C352-4382-8F71-C7CE4F80C4AC}">
      <dgm:prSet/>
      <dgm:spPr/>
      <dgm:t>
        <a:bodyPr/>
        <a:lstStyle/>
        <a:p>
          <a:endParaRPr lang="en-GB"/>
        </a:p>
      </dgm:t>
    </dgm:pt>
    <dgm:pt modelId="{357E1E95-7458-4E6A-938B-A2A56E0A5FF1}" type="sibTrans" cxnId="{792C5B23-C352-4382-8F71-C7CE4F80C4AC}">
      <dgm:prSet/>
      <dgm:spPr/>
      <dgm:t>
        <a:bodyPr/>
        <a:lstStyle/>
        <a:p>
          <a:endParaRPr lang="en-GB"/>
        </a:p>
      </dgm:t>
    </dgm:pt>
    <dgm:pt modelId="{B5B75CFD-1563-49DA-98C0-FC6623A4BA17}" type="pres">
      <dgm:prSet presAssocID="{7D35B7FB-9E86-4978-ABD3-2016C4A1619A}" presName="diagram" presStyleCnt="0">
        <dgm:presLayoutVars>
          <dgm:dir/>
          <dgm:resizeHandles val="exact"/>
        </dgm:presLayoutVars>
      </dgm:prSet>
      <dgm:spPr/>
    </dgm:pt>
    <dgm:pt modelId="{AD5965E0-23D5-4355-903E-0FE3708ADB0C}" type="pres">
      <dgm:prSet presAssocID="{A18C78E5-E57C-4876-A946-A4C2AFA93B23}" presName="node" presStyleLbl="node1" presStyleIdx="0" presStyleCnt="5">
        <dgm:presLayoutVars>
          <dgm:bulletEnabled val="1"/>
        </dgm:presLayoutVars>
      </dgm:prSet>
      <dgm:spPr/>
    </dgm:pt>
    <dgm:pt modelId="{EF9F4D97-0722-4FD7-B938-0DC57DA21BD9}" type="pres">
      <dgm:prSet presAssocID="{067B4F70-2BAB-450B-94E0-6B1AC7E968D7}" presName="sibTrans" presStyleCnt="0"/>
      <dgm:spPr/>
    </dgm:pt>
    <dgm:pt modelId="{C7454463-4800-4B88-965C-A1A02E90522C}" type="pres">
      <dgm:prSet presAssocID="{70C5FCE2-9E84-4EA4-82D2-2404FA1207EA}" presName="node" presStyleLbl="node1" presStyleIdx="1" presStyleCnt="5">
        <dgm:presLayoutVars>
          <dgm:bulletEnabled val="1"/>
        </dgm:presLayoutVars>
      </dgm:prSet>
      <dgm:spPr/>
    </dgm:pt>
    <dgm:pt modelId="{A5CDEA5F-9096-4DF9-9379-ACE83A89FAFD}" type="pres">
      <dgm:prSet presAssocID="{B93142FF-ADAD-48A8-B8AD-DB4873878CC2}" presName="sibTrans" presStyleCnt="0"/>
      <dgm:spPr/>
    </dgm:pt>
    <dgm:pt modelId="{88BCA0BE-30E2-4A40-A13A-07FBBF14BEDB}" type="pres">
      <dgm:prSet presAssocID="{43D12E3B-33DD-4795-ACF7-7A63E95C25A2}" presName="node" presStyleLbl="node1" presStyleIdx="2" presStyleCnt="5">
        <dgm:presLayoutVars>
          <dgm:bulletEnabled val="1"/>
        </dgm:presLayoutVars>
      </dgm:prSet>
      <dgm:spPr/>
    </dgm:pt>
    <dgm:pt modelId="{A1021598-C3F2-41B2-8849-509A0AF361EC}" type="pres">
      <dgm:prSet presAssocID="{E99773EB-0FEF-4F1E-B94F-D0D7661ED470}" presName="sibTrans" presStyleCnt="0"/>
      <dgm:spPr/>
    </dgm:pt>
    <dgm:pt modelId="{9EE5D52C-E80B-4C43-A93C-2CC8CE925BDA}" type="pres">
      <dgm:prSet presAssocID="{E01C7052-0A54-4856-A72E-85E9B0C7CEB5}" presName="node" presStyleLbl="node1" presStyleIdx="3" presStyleCnt="5">
        <dgm:presLayoutVars>
          <dgm:bulletEnabled val="1"/>
        </dgm:presLayoutVars>
      </dgm:prSet>
      <dgm:spPr/>
    </dgm:pt>
    <dgm:pt modelId="{414B558D-EE94-4AA1-AF18-F21FD139B51F}" type="pres">
      <dgm:prSet presAssocID="{C4D6FDCE-FE21-4A90-AF99-4C5BA39F55B4}" presName="sibTrans" presStyleCnt="0"/>
      <dgm:spPr/>
    </dgm:pt>
    <dgm:pt modelId="{601D1B56-D1B7-4BE7-A3C0-4C9ECE39972C}" type="pres">
      <dgm:prSet presAssocID="{62355354-6F54-471A-90FB-A7A7B668DCA6}" presName="node" presStyleLbl="node1" presStyleIdx="4" presStyleCnt="5">
        <dgm:presLayoutVars>
          <dgm:bulletEnabled val="1"/>
        </dgm:presLayoutVars>
      </dgm:prSet>
      <dgm:spPr/>
    </dgm:pt>
  </dgm:ptLst>
  <dgm:cxnLst>
    <dgm:cxn modelId="{E545A30F-AAB1-4035-BCAB-D3D95AB47D5C}" srcId="{7D35B7FB-9E86-4978-ABD3-2016C4A1619A}" destId="{E01C7052-0A54-4856-A72E-85E9B0C7CEB5}" srcOrd="3" destOrd="0" parTransId="{A807547F-DD61-46FE-A633-952AC2C15242}" sibTransId="{C4D6FDCE-FE21-4A90-AF99-4C5BA39F55B4}"/>
    <dgm:cxn modelId="{BEA6841C-4CF2-4E00-BAAE-E13C8D2B26F9}" type="presOf" srcId="{62355354-6F54-471A-90FB-A7A7B668DCA6}" destId="{601D1B56-D1B7-4BE7-A3C0-4C9ECE39972C}" srcOrd="0" destOrd="0" presId="urn:microsoft.com/office/officeart/2005/8/layout/default"/>
    <dgm:cxn modelId="{792C5B23-C352-4382-8F71-C7CE4F80C4AC}" srcId="{7D35B7FB-9E86-4978-ABD3-2016C4A1619A}" destId="{62355354-6F54-471A-90FB-A7A7B668DCA6}" srcOrd="4" destOrd="0" parTransId="{335F4F9E-C157-49C9-82FE-E1E6269077A0}" sibTransId="{357E1E95-7458-4E6A-938B-A2A56E0A5FF1}"/>
    <dgm:cxn modelId="{0501D424-F94B-46A6-BECC-A93C8FA4137B}" type="presOf" srcId="{70C5FCE2-9E84-4EA4-82D2-2404FA1207EA}" destId="{C7454463-4800-4B88-965C-A1A02E90522C}" srcOrd="0" destOrd="0" presId="urn:microsoft.com/office/officeart/2005/8/layout/default"/>
    <dgm:cxn modelId="{ED68F750-9B4A-4511-8C6E-A5471569A2BD}" srcId="{7D35B7FB-9E86-4978-ABD3-2016C4A1619A}" destId="{A18C78E5-E57C-4876-A946-A4C2AFA93B23}" srcOrd="0" destOrd="0" parTransId="{F33B1B09-1E60-4566-AE43-CD967121423E}" sibTransId="{067B4F70-2BAB-450B-94E0-6B1AC7E968D7}"/>
    <dgm:cxn modelId="{B45E9557-ABBE-4A3B-92A8-A3799D8FA1A9}" type="presOf" srcId="{43D12E3B-33DD-4795-ACF7-7A63E95C25A2}" destId="{88BCA0BE-30E2-4A40-A13A-07FBBF14BEDB}" srcOrd="0" destOrd="0" presId="urn:microsoft.com/office/officeart/2005/8/layout/default"/>
    <dgm:cxn modelId="{721ADE99-DEE9-40FE-BD06-5C78574E4569}" srcId="{7D35B7FB-9E86-4978-ABD3-2016C4A1619A}" destId="{43D12E3B-33DD-4795-ACF7-7A63E95C25A2}" srcOrd="2" destOrd="0" parTransId="{D14C4AB7-2754-4D14-94F3-88718FA006B5}" sibTransId="{E99773EB-0FEF-4F1E-B94F-D0D7661ED470}"/>
    <dgm:cxn modelId="{C39ACFAB-A8C8-480B-899B-D9C5D7C32576}" srcId="{7D35B7FB-9E86-4978-ABD3-2016C4A1619A}" destId="{70C5FCE2-9E84-4EA4-82D2-2404FA1207EA}" srcOrd="1" destOrd="0" parTransId="{D2CFBD48-A022-4B4C-9BA6-8A0EF13C9FF6}" sibTransId="{B93142FF-ADAD-48A8-B8AD-DB4873878CC2}"/>
    <dgm:cxn modelId="{650D57AF-DA50-47CF-8032-7CB8F053CF43}" type="presOf" srcId="{E01C7052-0A54-4856-A72E-85E9B0C7CEB5}" destId="{9EE5D52C-E80B-4C43-A93C-2CC8CE925BDA}" srcOrd="0" destOrd="0" presId="urn:microsoft.com/office/officeart/2005/8/layout/default"/>
    <dgm:cxn modelId="{F039D5CB-64A1-4FAF-B018-98F1002F9058}" type="presOf" srcId="{A18C78E5-E57C-4876-A946-A4C2AFA93B23}" destId="{AD5965E0-23D5-4355-903E-0FE3708ADB0C}" srcOrd="0" destOrd="0" presId="urn:microsoft.com/office/officeart/2005/8/layout/default"/>
    <dgm:cxn modelId="{68B615D2-C5E4-4B15-B187-C903560D910A}" type="presOf" srcId="{7D35B7FB-9E86-4978-ABD3-2016C4A1619A}" destId="{B5B75CFD-1563-49DA-98C0-FC6623A4BA17}" srcOrd="0" destOrd="0" presId="urn:microsoft.com/office/officeart/2005/8/layout/default"/>
    <dgm:cxn modelId="{474544C3-8CFA-457F-85EB-26F2909CD9A5}" type="presParOf" srcId="{B5B75CFD-1563-49DA-98C0-FC6623A4BA17}" destId="{AD5965E0-23D5-4355-903E-0FE3708ADB0C}" srcOrd="0" destOrd="0" presId="urn:microsoft.com/office/officeart/2005/8/layout/default"/>
    <dgm:cxn modelId="{DA37A9BC-D00E-408E-84ED-D9A306B6D351}" type="presParOf" srcId="{B5B75CFD-1563-49DA-98C0-FC6623A4BA17}" destId="{EF9F4D97-0722-4FD7-B938-0DC57DA21BD9}" srcOrd="1" destOrd="0" presId="urn:microsoft.com/office/officeart/2005/8/layout/default"/>
    <dgm:cxn modelId="{2160387B-56AB-4415-8BC5-B37A51ED6FD8}" type="presParOf" srcId="{B5B75CFD-1563-49DA-98C0-FC6623A4BA17}" destId="{C7454463-4800-4B88-965C-A1A02E90522C}" srcOrd="2" destOrd="0" presId="urn:microsoft.com/office/officeart/2005/8/layout/default"/>
    <dgm:cxn modelId="{1B8CE8A8-CF80-418D-B594-690B4AB25773}" type="presParOf" srcId="{B5B75CFD-1563-49DA-98C0-FC6623A4BA17}" destId="{A5CDEA5F-9096-4DF9-9379-ACE83A89FAFD}" srcOrd="3" destOrd="0" presId="urn:microsoft.com/office/officeart/2005/8/layout/default"/>
    <dgm:cxn modelId="{56663721-35FA-4658-B09D-E8A96C316D2A}" type="presParOf" srcId="{B5B75CFD-1563-49DA-98C0-FC6623A4BA17}" destId="{88BCA0BE-30E2-4A40-A13A-07FBBF14BEDB}" srcOrd="4" destOrd="0" presId="urn:microsoft.com/office/officeart/2005/8/layout/default"/>
    <dgm:cxn modelId="{F746B02C-F233-45E3-B817-3C2B3CDF9E27}" type="presParOf" srcId="{B5B75CFD-1563-49DA-98C0-FC6623A4BA17}" destId="{A1021598-C3F2-41B2-8849-509A0AF361EC}" srcOrd="5" destOrd="0" presId="urn:microsoft.com/office/officeart/2005/8/layout/default"/>
    <dgm:cxn modelId="{626132F9-5A55-453C-A393-98BC3F248049}" type="presParOf" srcId="{B5B75CFD-1563-49DA-98C0-FC6623A4BA17}" destId="{9EE5D52C-E80B-4C43-A93C-2CC8CE925BDA}" srcOrd="6" destOrd="0" presId="urn:microsoft.com/office/officeart/2005/8/layout/default"/>
    <dgm:cxn modelId="{B648A87D-9814-4F42-AE7E-396CC2B06FB8}" type="presParOf" srcId="{B5B75CFD-1563-49DA-98C0-FC6623A4BA17}" destId="{414B558D-EE94-4AA1-AF18-F21FD139B51F}" srcOrd="7" destOrd="0" presId="urn:microsoft.com/office/officeart/2005/8/layout/default"/>
    <dgm:cxn modelId="{A120FD23-A7FB-4BAA-A7CA-739E4415A770}" type="presParOf" srcId="{B5B75CFD-1563-49DA-98C0-FC6623A4BA17}" destId="{601D1B56-D1B7-4BE7-A3C0-4C9ECE39972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2EB085-D370-4C49-B61A-269835DC37E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5ADA55DA-E56C-4048-8F9D-D639855CF1F1}">
      <dgm:prSet phldrT="[Text]"/>
      <dgm:spPr/>
      <dgm:t>
        <a:bodyPr/>
        <a:lstStyle/>
        <a:p>
          <a:r>
            <a:rPr lang="en-GB" b="1" dirty="0">
              <a:solidFill>
                <a:schemeClr val="bg1"/>
              </a:solidFill>
            </a:rPr>
            <a:t>Investment Clubs</a:t>
          </a:r>
        </a:p>
      </dgm:t>
    </dgm:pt>
    <dgm:pt modelId="{2FC7DAD5-94B3-4E25-9FDE-811AE38944E0}" type="parTrans" cxnId="{03F147EF-0672-436F-9A14-124A76ACA4E6}">
      <dgm:prSet/>
      <dgm:spPr/>
      <dgm:t>
        <a:bodyPr/>
        <a:lstStyle/>
        <a:p>
          <a:endParaRPr lang="en-GB"/>
        </a:p>
      </dgm:t>
    </dgm:pt>
    <dgm:pt modelId="{876D4976-047D-4F7B-A20E-8DEF891D2B0B}" type="sibTrans" cxnId="{03F147EF-0672-436F-9A14-124A76ACA4E6}">
      <dgm:prSet/>
      <dgm:spPr/>
      <dgm:t>
        <a:bodyPr/>
        <a:lstStyle/>
        <a:p>
          <a:endParaRPr lang="en-GB"/>
        </a:p>
      </dgm:t>
    </dgm:pt>
    <dgm:pt modelId="{93482CBD-0D6D-4A36-8D95-A9BCD2D7AAF5}">
      <dgm:prSet phldrT="[Text]"/>
      <dgm:spPr/>
      <dgm:t>
        <a:bodyPr/>
        <a:lstStyle/>
        <a:p>
          <a:r>
            <a:rPr lang="en-GB" b="1" dirty="0">
              <a:solidFill>
                <a:schemeClr val="bg1"/>
              </a:solidFill>
            </a:rPr>
            <a:t>Training Academies</a:t>
          </a:r>
        </a:p>
      </dgm:t>
    </dgm:pt>
    <dgm:pt modelId="{092503E2-BAD7-4705-ADD0-4F4BF9355BEF}" type="parTrans" cxnId="{FABBB6E9-B1F1-41AA-9330-02EF773E0706}">
      <dgm:prSet/>
      <dgm:spPr/>
      <dgm:t>
        <a:bodyPr/>
        <a:lstStyle/>
        <a:p>
          <a:endParaRPr lang="en-GB"/>
        </a:p>
      </dgm:t>
    </dgm:pt>
    <dgm:pt modelId="{2AE11CC3-4E5B-4953-A40D-F78886BAC501}" type="sibTrans" cxnId="{FABBB6E9-B1F1-41AA-9330-02EF773E0706}">
      <dgm:prSet/>
      <dgm:spPr/>
      <dgm:t>
        <a:bodyPr/>
        <a:lstStyle/>
        <a:p>
          <a:endParaRPr lang="en-GB"/>
        </a:p>
      </dgm:t>
    </dgm:pt>
    <dgm:pt modelId="{AB3AB435-07CD-46B9-901D-A3CA49DA13B1}">
      <dgm:prSet phldrT="[Text]"/>
      <dgm:spPr/>
      <dgm:t>
        <a:bodyPr/>
        <a:lstStyle/>
        <a:p>
          <a:r>
            <a:rPr lang="en-GB" b="1" dirty="0">
              <a:solidFill>
                <a:schemeClr val="bg1"/>
              </a:solidFill>
            </a:rPr>
            <a:t>Mortgage Brokerage</a:t>
          </a:r>
        </a:p>
      </dgm:t>
    </dgm:pt>
    <dgm:pt modelId="{82AB2D59-1970-495B-AD72-9279DD407F5D}" type="parTrans" cxnId="{3839C0A0-0C83-4911-ACFB-071A107842C4}">
      <dgm:prSet/>
      <dgm:spPr/>
      <dgm:t>
        <a:bodyPr/>
        <a:lstStyle/>
        <a:p>
          <a:endParaRPr lang="en-GB"/>
        </a:p>
      </dgm:t>
    </dgm:pt>
    <dgm:pt modelId="{C7D22981-6ED6-45D0-82E2-8203C7A58051}" type="sibTrans" cxnId="{3839C0A0-0C83-4911-ACFB-071A107842C4}">
      <dgm:prSet/>
      <dgm:spPr/>
      <dgm:t>
        <a:bodyPr/>
        <a:lstStyle/>
        <a:p>
          <a:endParaRPr lang="en-GB"/>
        </a:p>
      </dgm:t>
    </dgm:pt>
    <dgm:pt modelId="{A7A4A717-9746-4047-A936-2BCE3C50EF6D}">
      <dgm:prSet phldrT="[Text]"/>
      <dgm:spPr/>
      <dgm:t>
        <a:bodyPr/>
        <a:lstStyle/>
        <a:p>
          <a:r>
            <a:rPr lang="en-GB" b="1" dirty="0">
              <a:solidFill>
                <a:schemeClr val="bg1"/>
              </a:solidFill>
            </a:rPr>
            <a:t>Smart Building Solutions</a:t>
          </a:r>
        </a:p>
      </dgm:t>
    </dgm:pt>
    <dgm:pt modelId="{1F24A820-8B33-4381-9E70-450DC41FFDCB}" type="parTrans" cxnId="{B2A039F3-E677-47E4-81D5-47680C28A83A}">
      <dgm:prSet/>
      <dgm:spPr/>
      <dgm:t>
        <a:bodyPr/>
        <a:lstStyle/>
        <a:p>
          <a:endParaRPr lang="en-GB"/>
        </a:p>
      </dgm:t>
    </dgm:pt>
    <dgm:pt modelId="{CE28E641-C3B8-45E3-ACB9-ACADE39C393A}" type="sibTrans" cxnId="{B2A039F3-E677-47E4-81D5-47680C28A83A}">
      <dgm:prSet/>
      <dgm:spPr/>
      <dgm:t>
        <a:bodyPr/>
        <a:lstStyle/>
        <a:p>
          <a:endParaRPr lang="en-GB"/>
        </a:p>
      </dgm:t>
    </dgm:pt>
    <dgm:pt modelId="{B0844BBA-58DD-4B49-A242-FB98447C81EF}">
      <dgm:prSet phldrT="[Text]"/>
      <dgm:spPr/>
      <dgm:t>
        <a:bodyPr/>
        <a:lstStyle/>
        <a:p>
          <a:r>
            <a:rPr lang="en-GB" b="1" dirty="0">
              <a:solidFill>
                <a:schemeClr val="bg1"/>
              </a:solidFill>
            </a:rPr>
            <a:t>Blockchain transactions</a:t>
          </a:r>
        </a:p>
      </dgm:t>
    </dgm:pt>
    <dgm:pt modelId="{61F5B62A-9A14-4A83-822F-166D4AC2F1E6}" type="parTrans" cxnId="{9AEC2108-8025-4F55-99DE-B1156CB59AA5}">
      <dgm:prSet/>
      <dgm:spPr/>
      <dgm:t>
        <a:bodyPr/>
        <a:lstStyle/>
        <a:p>
          <a:endParaRPr lang="en-GB"/>
        </a:p>
      </dgm:t>
    </dgm:pt>
    <dgm:pt modelId="{C3948E72-17B0-4CEE-8D43-A39CAF604530}" type="sibTrans" cxnId="{9AEC2108-8025-4F55-99DE-B1156CB59AA5}">
      <dgm:prSet/>
      <dgm:spPr/>
      <dgm:t>
        <a:bodyPr/>
        <a:lstStyle/>
        <a:p>
          <a:endParaRPr lang="en-GB"/>
        </a:p>
      </dgm:t>
    </dgm:pt>
    <dgm:pt modelId="{B537115E-0487-4D6A-87D0-BA595E2BD37E}" type="pres">
      <dgm:prSet presAssocID="{0B2EB085-D370-4C49-B61A-269835DC37E1}" presName="diagram" presStyleCnt="0">
        <dgm:presLayoutVars>
          <dgm:dir/>
          <dgm:resizeHandles val="exact"/>
        </dgm:presLayoutVars>
      </dgm:prSet>
      <dgm:spPr/>
    </dgm:pt>
    <dgm:pt modelId="{E179D386-C07A-4EA8-929D-97AB97F86A5E}" type="pres">
      <dgm:prSet presAssocID="{5ADA55DA-E56C-4048-8F9D-D639855CF1F1}" presName="node" presStyleLbl="node1" presStyleIdx="0" presStyleCnt="5">
        <dgm:presLayoutVars>
          <dgm:bulletEnabled val="1"/>
        </dgm:presLayoutVars>
      </dgm:prSet>
      <dgm:spPr/>
    </dgm:pt>
    <dgm:pt modelId="{F7B57AF1-0E28-4061-85E6-405682CC873F}" type="pres">
      <dgm:prSet presAssocID="{876D4976-047D-4F7B-A20E-8DEF891D2B0B}" presName="sibTrans" presStyleCnt="0"/>
      <dgm:spPr/>
    </dgm:pt>
    <dgm:pt modelId="{56FBDBEE-69B1-4DCC-8191-F50CF8144F98}" type="pres">
      <dgm:prSet presAssocID="{93482CBD-0D6D-4A36-8D95-A9BCD2D7AAF5}" presName="node" presStyleLbl="node1" presStyleIdx="1" presStyleCnt="5">
        <dgm:presLayoutVars>
          <dgm:bulletEnabled val="1"/>
        </dgm:presLayoutVars>
      </dgm:prSet>
      <dgm:spPr/>
    </dgm:pt>
    <dgm:pt modelId="{089E7007-AD7E-45AE-ADEF-BDA9943BD72A}" type="pres">
      <dgm:prSet presAssocID="{2AE11CC3-4E5B-4953-A40D-F78886BAC501}" presName="sibTrans" presStyleCnt="0"/>
      <dgm:spPr/>
    </dgm:pt>
    <dgm:pt modelId="{0BF8B82D-CEF4-420A-8DB1-5ABD87BFCD31}" type="pres">
      <dgm:prSet presAssocID="{AB3AB435-07CD-46B9-901D-A3CA49DA13B1}" presName="node" presStyleLbl="node1" presStyleIdx="2" presStyleCnt="5">
        <dgm:presLayoutVars>
          <dgm:bulletEnabled val="1"/>
        </dgm:presLayoutVars>
      </dgm:prSet>
      <dgm:spPr/>
    </dgm:pt>
    <dgm:pt modelId="{109F06D9-B579-48C9-AC68-316D8D34E1F7}" type="pres">
      <dgm:prSet presAssocID="{C7D22981-6ED6-45D0-82E2-8203C7A58051}" presName="sibTrans" presStyleCnt="0"/>
      <dgm:spPr/>
    </dgm:pt>
    <dgm:pt modelId="{F1DAC0D0-21FC-48D4-8D98-F71AD39B88B2}" type="pres">
      <dgm:prSet presAssocID="{A7A4A717-9746-4047-A936-2BCE3C50EF6D}" presName="node" presStyleLbl="node1" presStyleIdx="3" presStyleCnt="5" custLinFactNeighborY="5745">
        <dgm:presLayoutVars>
          <dgm:bulletEnabled val="1"/>
        </dgm:presLayoutVars>
      </dgm:prSet>
      <dgm:spPr/>
    </dgm:pt>
    <dgm:pt modelId="{4B2393D6-A4A2-4D3F-9B89-E027C2446506}" type="pres">
      <dgm:prSet presAssocID="{CE28E641-C3B8-45E3-ACB9-ACADE39C393A}" presName="sibTrans" presStyleCnt="0"/>
      <dgm:spPr/>
    </dgm:pt>
    <dgm:pt modelId="{42DAF9E1-2C78-4DA4-8451-4A306E0E9362}" type="pres">
      <dgm:prSet presAssocID="{B0844BBA-58DD-4B49-A242-FB98447C81EF}" presName="node" presStyleLbl="node1" presStyleIdx="4" presStyleCnt="5">
        <dgm:presLayoutVars>
          <dgm:bulletEnabled val="1"/>
        </dgm:presLayoutVars>
      </dgm:prSet>
      <dgm:spPr/>
    </dgm:pt>
  </dgm:ptLst>
  <dgm:cxnLst>
    <dgm:cxn modelId="{790EFC00-4B64-45CB-A9E3-741577E01B2B}" type="presOf" srcId="{B0844BBA-58DD-4B49-A242-FB98447C81EF}" destId="{42DAF9E1-2C78-4DA4-8451-4A306E0E9362}" srcOrd="0" destOrd="0" presId="urn:microsoft.com/office/officeart/2005/8/layout/default"/>
    <dgm:cxn modelId="{9AEC2108-8025-4F55-99DE-B1156CB59AA5}" srcId="{0B2EB085-D370-4C49-B61A-269835DC37E1}" destId="{B0844BBA-58DD-4B49-A242-FB98447C81EF}" srcOrd="4" destOrd="0" parTransId="{61F5B62A-9A14-4A83-822F-166D4AC2F1E6}" sibTransId="{C3948E72-17B0-4CEE-8D43-A39CAF604530}"/>
    <dgm:cxn modelId="{ABFFDC1E-79F3-4BEE-9EEC-2E9BE6C6EC3C}" type="presOf" srcId="{5ADA55DA-E56C-4048-8F9D-D639855CF1F1}" destId="{E179D386-C07A-4EA8-929D-97AB97F86A5E}" srcOrd="0" destOrd="0" presId="urn:microsoft.com/office/officeart/2005/8/layout/default"/>
    <dgm:cxn modelId="{8984AE25-D966-463B-9AE8-E24494D19550}" type="presOf" srcId="{AB3AB435-07CD-46B9-901D-A3CA49DA13B1}" destId="{0BF8B82D-CEF4-420A-8DB1-5ABD87BFCD31}" srcOrd="0" destOrd="0" presId="urn:microsoft.com/office/officeart/2005/8/layout/default"/>
    <dgm:cxn modelId="{0693959A-8408-4244-A62F-2A3995EC0ED7}" type="presOf" srcId="{0B2EB085-D370-4C49-B61A-269835DC37E1}" destId="{B537115E-0487-4D6A-87D0-BA595E2BD37E}" srcOrd="0" destOrd="0" presId="urn:microsoft.com/office/officeart/2005/8/layout/default"/>
    <dgm:cxn modelId="{3839C0A0-0C83-4911-ACFB-071A107842C4}" srcId="{0B2EB085-D370-4C49-B61A-269835DC37E1}" destId="{AB3AB435-07CD-46B9-901D-A3CA49DA13B1}" srcOrd="2" destOrd="0" parTransId="{82AB2D59-1970-495B-AD72-9279DD407F5D}" sibTransId="{C7D22981-6ED6-45D0-82E2-8203C7A58051}"/>
    <dgm:cxn modelId="{2D792FA6-68C5-46BB-BD3B-853532A2C940}" type="presOf" srcId="{A7A4A717-9746-4047-A936-2BCE3C50EF6D}" destId="{F1DAC0D0-21FC-48D4-8D98-F71AD39B88B2}" srcOrd="0" destOrd="0" presId="urn:microsoft.com/office/officeart/2005/8/layout/default"/>
    <dgm:cxn modelId="{C5E927B0-227C-49B7-9FE5-84B57DBD7300}" type="presOf" srcId="{93482CBD-0D6D-4A36-8D95-A9BCD2D7AAF5}" destId="{56FBDBEE-69B1-4DCC-8191-F50CF8144F98}" srcOrd="0" destOrd="0" presId="urn:microsoft.com/office/officeart/2005/8/layout/default"/>
    <dgm:cxn modelId="{FABBB6E9-B1F1-41AA-9330-02EF773E0706}" srcId="{0B2EB085-D370-4C49-B61A-269835DC37E1}" destId="{93482CBD-0D6D-4A36-8D95-A9BCD2D7AAF5}" srcOrd="1" destOrd="0" parTransId="{092503E2-BAD7-4705-ADD0-4F4BF9355BEF}" sibTransId="{2AE11CC3-4E5B-4953-A40D-F78886BAC501}"/>
    <dgm:cxn modelId="{03F147EF-0672-436F-9A14-124A76ACA4E6}" srcId="{0B2EB085-D370-4C49-B61A-269835DC37E1}" destId="{5ADA55DA-E56C-4048-8F9D-D639855CF1F1}" srcOrd="0" destOrd="0" parTransId="{2FC7DAD5-94B3-4E25-9FDE-811AE38944E0}" sibTransId="{876D4976-047D-4F7B-A20E-8DEF891D2B0B}"/>
    <dgm:cxn modelId="{B2A039F3-E677-47E4-81D5-47680C28A83A}" srcId="{0B2EB085-D370-4C49-B61A-269835DC37E1}" destId="{A7A4A717-9746-4047-A936-2BCE3C50EF6D}" srcOrd="3" destOrd="0" parTransId="{1F24A820-8B33-4381-9E70-450DC41FFDCB}" sibTransId="{CE28E641-C3B8-45E3-ACB9-ACADE39C393A}"/>
    <dgm:cxn modelId="{AE78EB0B-6716-4CC5-B7A0-43BC0B61B1E7}" type="presParOf" srcId="{B537115E-0487-4D6A-87D0-BA595E2BD37E}" destId="{E179D386-C07A-4EA8-929D-97AB97F86A5E}" srcOrd="0" destOrd="0" presId="urn:microsoft.com/office/officeart/2005/8/layout/default"/>
    <dgm:cxn modelId="{57A7E80F-60C8-4BBB-80F8-063287E5A9B0}" type="presParOf" srcId="{B537115E-0487-4D6A-87D0-BA595E2BD37E}" destId="{F7B57AF1-0E28-4061-85E6-405682CC873F}" srcOrd="1" destOrd="0" presId="urn:microsoft.com/office/officeart/2005/8/layout/default"/>
    <dgm:cxn modelId="{70E3817C-BBFA-4DC5-A96C-F1F8D2B22332}" type="presParOf" srcId="{B537115E-0487-4D6A-87D0-BA595E2BD37E}" destId="{56FBDBEE-69B1-4DCC-8191-F50CF8144F98}" srcOrd="2" destOrd="0" presId="urn:microsoft.com/office/officeart/2005/8/layout/default"/>
    <dgm:cxn modelId="{3ECF7261-C115-4815-AB4E-8BA4C324BF7E}" type="presParOf" srcId="{B537115E-0487-4D6A-87D0-BA595E2BD37E}" destId="{089E7007-AD7E-45AE-ADEF-BDA9943BD72A}" srcOrd="3" destOrd="0" presId="urn:microsoft.com/office/officeart/2005/8/layout/default"/>
    <dgm:cxn modelId="{7C430962-08D6-4E58-B6F6-9FD5629E461F}" type="presParOf" srcId="{B537115E-0487-4D6A-87D0-BA595E2BD37E}" destId="{0BF8B82D-CEF4-420A-8DB1-5ABD87BFCD31}" srcOrd="4" destOrd="0" presId="urn:microsoft.com/office/officeart/2005/8/layout/default"/>
    <dgm:cxn modelId="{29DBFEEF-A71D-47E6-A536-8BD1C8C8A93C}" type="presParOf" srcId="{B537115E-0487-4D6A-87D0-BA595E2BD37E}" destId="{109F06D9-B579-48C9-AC68-316D8D34E1F7}" srcOrd="5" destOrd="0" presId="urn:microsoft.com/office/officeart/2005/8/layout/default"/>
    <dgm:cxn modelId="{801D881B-CAAD-418B-8A41-B50C89C99971}" type="presParOf" srcId="{B537115E-0487-4D6A-87D0-BA595E2BD37E}" destId="{F1DAC0D0-21FC-48D4-8D98-F71AD39B88B2}" srcOrd="6" destOrd="0" presId="urn:microsoft.com/office/officeart/2005/8/layout/default"/>
    <dgm:cxn modelId="{E024940A-22AE-4C67-AD1C-EE121385248A}" type="presParOf" srcId="{B537115E-0487-4D6A-87D0-BA595E2BD37E}" destId="{4B2393D6-A4A2-4D3F-9B89-E027C2446506}" srcOrd="7" destOrd="0" presId="urn:microsoft.com/office/officeart/2005/8/layout/default"/>
    <dgm:cxn modelId="{2119101E-6A8E-4D43-9A4E-8DBC4D666853}" type="presParOf" srcId="{B537115E-0487-4D6A-87D0-BA595E2BD37E}" destId="{42DAF9E1-2C78-4DA4-8451-4A306E0E936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F74A93-90CB-427B-98C2-460474791840}"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GB"/>
        </a:p>
      </dgm:t>
    </dgm:pt>
    <dgm:pt modelId="{2D732667-BD43-4877-A64E-8AA9800877B8}">
      <dgm:prSet phldrT="[Text]" phldr="0"/>
      <dgm:spPr/>
      <dgm:t>
        <a:bodyPr/>
        <a:lstStyle/>
        <a:p>
          <a:r>
            <a:rPr lang="en-GB" dirty="0"/>
            <a:t>VISIONARY</a:t>
          </a:r>
        </a:p>
      </dgm:t>
    </dgm:pt>
    <dgm:pt modelId="{E3EF1454-3606-407A-B27C-6591E232FC0F}" type="parTrans" cxnId="{BB14DD20-7D80-4CA4-9E77-37788AA3B3BE}">
      <dgm:prSet/>
      <dgm:spPr/>
      <dgm:t>
        <a:bodyPr/>
        <a:lstStyle/>
        <a:p>
          <a:endParaRPr lang="en-GB"/>
        </a:p>
      </dgm:t>
    </dgm:pt>
    <dgm:pt modelId="{B13FC6EC-68ED-44EF-8BB9-0E8B2CB080A1}" type="sibTrans" cxnId="{BB14DD20-7D80-4CA4-9E77-37788AA3B3BE}">
      <dgm:prSet/>
      <dgm:spPr/>
      <dgm:t>
        <a:bodyPr/>
        <a:lstStyle/>
        <a:p>
          <a:endParaRPr lang="en-GB"/>
        </a:p>
      </dgm:t>
    </dgm:pt>
    <dgm:pt modelId="{07DCD93D-FD80-4DB1-A28B-1122B5230488}">
      <dgm:prSet phldrT="[Text]" phldr="0"/>
      <dgm:spPr/>
      <dgm:t>
        <a:bodyPr/>
        <a:lstStyle/>
        <a:p>
          <a:r>
            <a:rPr lang="en-GB" dirty="0"/>
            <a:t>RISK TAKING</a:t>
          </a:r>
        </a:p>
      </dgm:t>
    </dgm:pt>
    <dgm:pt modelId="{3309E6A9-AD2C-4CD5-A751-6AA461B4C2FA}" type="parTrans" cxnId="{05136A1F-4635-4A57-A6DD-DC250AAFDD4F}">
      <dgm:prSet/>
      <dgm:spPr/>
      <dgm:t>
        <a:bodyPr/>
        <a:lstStyle/>
        <a:p>
          <a:endParaRPr lang="en-GB"/>
        </a:p>
      </dgm:t>
    </dgm:pt>
    <dgm:pt modelId="{8D6885C3-6596-4710-A8E2-0E4345874080}" type="sibTrans" cxnId="{05136A1F-4635-4A57-A6DD-DC250AAFDD4F}">
      <dgm:prSet/>
      <dgm:spPr/>
      <dgm:t>
        <a:bodyPr/>
        <a:lstStyle/>
        <a:p>
          <a:endParaRPr lang="en-GB"/>
        </a:p>
      </dgm:t>
    </dgm:pt>
    <dgm:pt modelId="{A6714BD3-4F4C-4973-9514-AA0CFC40D090}">
      <dgm:prSet phldrT="[Text]" phldr="0"/>
      <dgm:spPr/>
      <dgm:t>
        <a:bodyPr/>
        <a:lstStyle/>
        <a:p>
          <a:r>
            <a:rPr lang="en-GB" dirty="0"/>
            <a:t>INNOVATION</a:t>
          </a:r>
        </a:p>
      </dgm:t>
    </dgm:pt>
    <dgm:pt modelId="{6A61C7C2-2968-4590-8A24-E28C166FB244}" type="parTrans" cxnId="{C01BBCE8-8570-4960-84FE-CEEA2D9947EB}">
      <dgm:prSet/>
      <dgm:spPr/>
      <dgm:t>
        <a:bodyPr/>
        <a:lstStyle/>
        <a:p>
          <a:endParaRPr lang="en-GB"/>
        </a:p>
      </dgm:t>
    </dgm:pt>
    <dgm:pt modelId="{61EEAB95-39C3-464B-9492-DB555C9338EE}" type="sibTrans" cxnId="{C01BBCE8-8570-4960-84FE-CEEA2D9947EB}">
      <dgm:prSet/>
      <dgm:spPr/>
      <dgm:t>
        <a:bodyPr/>
        <a:lstStyle/>
        <a:p>
          <a:endParaRPr lang="en-GB"/>
        </a:p>
      </dgm:t>
    </dgm:pt>
    <dgm:pt modelId="{67DD2008-BC1E-4169-AE17-4B68389D4B1F}">
      <dgm:prSet phldrT="[Text]" phldr="0"/>
      <dgm:spPr/>
      <dgm:t>
        <a:bodyPr/>
        <a:lstStyle/>
        <a:p>
          <a:r>
            <a:rPr lang="en-GB" dirty="0"/>
            <a:t>FINANCIAL COMPETENCE</a:t>
          </a:r>
        </a:p>
      </dgm:t>
    </dgm:pt>
    <dgm:pt modelId="{00736A66-E2F1-4756-817D-51765CB03E9A}" type="parTrans" cxnId="{46DA57A3-F8E0-40BD-80CF-03BCB4EE8DC6}">
      <dgm:prSet/>
      <dgm:spPr/>
      <dgm:t>
        <a:bodyPr/>
        <a:lstStyle/>
        <a:p>
          <a:endParaRPr lang="en-GB"/>
        </a:p>
      </dgm:t>
    </dgm:pt>
    <dgm:pt modelId="{E87213B0-AAED-45E8-96DE-95B392686FBB}" type="sibTrans" cxnId="{46DA57A3-F8E0-40BD-80CF-03BCB4EE8DC6}">
      <dgm:prSet/>
      <dgm:spPr/>
      <dgm:t>
        <a:bodyPr/>
        <a:lstStyle/>
        <a:p>
          <a:endParaRPr lang="en-GB"/>
        </a:p>
      </dgm:t>
    </dgm:pt>
    <dgm:pt modelId="{16FFE8F6-8CF8-4558-A4D6-953C47535C5E}">
      <dgm:prSet phldrT="[Text]" phldr="0"/>
      <dgm:spPr/>
      <dgm:t>
        <a:bodyPr/>
        <a:lstStyle/>
        <a:p>
          <a:r>
            <a:rPr lang="en-GB" dirty="0"/>
            <a:t>INTEGRITY</a:t>
          </a:r>
        </a:p>
      </dgm:t>
    </dgm:pt>
    <dgm:pt modelId="{4EE525EA-BBEA-4911-A9F5-57110E626455}" type="parTrans" cxnId="{44C2FEE4-0FE3-45E3-A085-3BE739BB1E13}">
      <dgm:prSet/>
      <dgm:spPr/>
      <dgm:t>
        <a:bodyPr/>
        <a:lstStyle/>
        <a:p>
          <a:endParaRPr lang="en-GB"/>
        </a:p>
      </dgm:t>
    </dgm:pt>
    <dgm:pt modelId="{E00681FB-FDDF-48D4-8D36-162C26B74D6D}" type="sibTrans" cxnId="{44C2FEE4-0FE3-45E3-A085-3BE739BB1E13}">
      <dgm:prSet/>
      <dgm:spPr/>
      <dgm:t>
        <a:bodyPr/>
        <a:lstStyle/>
        <a:p>
          <a:endParaRPr lang="en-GB"/>
        </a:p>
      </dgm:t>
    </dgm:pt>
    <dgm:pt modelId="{112D86E6-1195-41CD-BE85-830EC9258FF2}" type="pres">
      <dgm:prSet presAssocID="{E9F74A93-90CB-427B-98C2-460474791840}" presName="diagram" presStyleCnt="0">
        <dgm:presLayoutVars>
          <dgm:dir/>
          <dgm:resizeHandles val="exact"/>
        </dgm:presLayoutVars>
      </dgm:prSet>
      <dgm:spPr/>
    </dgm:pt>
    <dgm:pt modelId="{75FC6F6A-095B-4AA0-9C3A-6A5DEEE6F948}" type="pres">
      <dgm:prSet presAssocID="{2D732667-BD43-4877-A64E-8AA9800877B8}" presName="node" presStyleLbl="node1" presStyleIdx="0" presStyleCnt="5">
        <dgm:presLayoutVars>
          <dgm:bulletEnabled val="1"/>
        </dgm:presLayoutVars>
      </dgm:prSet>
      <dgm:spPr/>
    </dgm:pt>
    <dgm:pt modelId="{87022B5F-6463-4CA0-AB5D-69ADF3894246}" type="pres">
      <dgm:prSet presAssocID="{B13FC6EC-68ED-44EF-8BB9-0E8B2CB080A1}" presName="sibTrans" presStyleCnt="0"/>
      <dgm:spPr/>
    </dgm:pt>
    <dgm:pt modelId="{75BAD0AE-E40D-4B3E-87C0-B832E9ECC3A6}" type="pres">
      <dgm:prSet presAssocID="{07DCD93D-FD80-4DB1-A28B-1122B5230488}" presName="node" presStyleLbl="node1" presStyleIdx="1" presStyleCnt="5">
        <dgm:presLayoutVars>
          <dgm:bulletEnabled val="1"/>
        </dgm:presLayoutVars>
      </dgm:prSet>
      <dgm:spPr/>
    </dgm:pt>
    <dgm:pt modelId="{42AFC6F6-C740-42F3-905F-2A6E3BE8A983}" type="pres">
      <dgm:prSet presAssocID="{8D6885C3-6596-4710-A8E2-0E4345874080}" presName="sibTrans" presStyleCnt="0"/>
      <dgm:spPr/>
    </dgm:pt>
    <dgm:pt modelId="{AA658AF5-9B14-4868-9EE7-EFE66BF6E674}" type="pres">
      <dgm:prSet presAssocID="{A6714BD3-4F4C-4973-9514-AA0CFC40D090}" presName="node" presStyleLbl="node1" presStyleIdx="2" presStyleCnt="5">
        <dgm:presLayoutVars>
          <dgm:bulletEnabled val="1"/>
        </dgm:presLayoutVars>
      </dgm:prSet>
      <dgm:spPr/>
    </dgm:pt>
    <dgm:pt modelId="{1B4D935A-F8D6-4CF6-A28C-364EF4F730EB}" type="pres">
      <dgm:prSet presAssocID="{61EEAB95-39C3-464B-9492-DB555C9338EE}" presName="sibTrans" presStyleCnt="0"/>
      <dgm:spPr/>
    </dgm:pt>
    <dgm:pt modelId="{09A503F1-88A7-452B-AB08-FDDE34D0B402}" type="pres">
      <dgm:prSet presAssocID="{67DD2008-BC1E-4169-AE17-4B68389D4B1F}" presName="node" presStyleLbl="node1" presStyleIdx="3" presStyleCnt="5">
        <dgm:presLayoutVars>
          <dgm:bulletEnabled val="1"/>
        </dgm:presLayoutVars>
      </dgm:prSet>
      <dgm:spPr/>
    </dgm:pt>
    <dgm:pt modelId="{6D014053-2D3B-4EEF-BC78-5910DA80FDDF}" type="pres">
      <dgm:prSet presAssocID="{E87213B0-AAED-45E8-96DE-95B392686FBB}" presName="sibTrans" presStyleCnt="0"/>
      <dgm:spPr/>
    </dgm:pt>
    <dgm:pt modelId="{9881A836-FB0B-4433-A4AD-F44A9C92D0F4}" type="pres">
      <dgm:prSet presAssocID="{16FFE8F6-8CF8-4558-A4D6-953C47535C5E}" presName="node" presStyleLbl="node1" presStyleIdx="4" presStyleCnt="5">
        <dgm:presLayoutVars>
          <dgm:bulletEnabled val="1"/>
        </dgm:presLayoutVars>
      </dgm:prSet>
      <dgm:spPr/>
    </dgm:pt>
  </dgm:ptLst>
  <dgm:cxnLst>
    <dgm:cxn modelId="{26E66A19-D3BC-4641-A81E-1BB44EB3F74D}" type="presOf" srcId="{E9F74A93-90CB-427B-98C2-460474791840}" destId="{112D86E6-1195-41CD-BE85-830EC9258FF2}" srcOrd="0" destOrd="0" presId="urn:microsoft.com/office/officeart/2005/8/layout/default"/>
    <dgm:cxn modelId="{05136A1F-4635-4A57-A6DD-DC250AAFDD4F}" srcId="{E9F74A93-90CB-427B-98C2-460474791840}" destId="{07DCD93D-FD80-4DB1-A28B-1122B5230488}" srcOrd="1" destOrd="0" parTransId="{3309E6A9-AD2C-4CD5-A751-6AA461B4C2FA}" sibTransId="{8D6885C3-6596-4710-A8E2-0E4345874080}"/>
    <dgm:cxn modelId="{BB14DD20-7D80-4CA4-9E77-37788AA3B3BE}" srcId="{E9F74A93-90CB-427B-98C2-460474791840}" destId="{2D732667-BD43-4877-A64E-8AA9800877B8}" srcOrd="0" destOrd="0" parTransId="{E3EF1454-3606-407A-B27C-6591E232FC0F}" sibTransId="{B13FC6EC-68ED-44EF-8BB9-0E8B2CB080A1}"/>
    <dgm:cxn modelId="{557A0149-5868-4562-868D-622B5B4A94E9}" type="presOf" srcId="{07DCD93D-FD80-4DB1-A28B-1122B5230488}" destId="{75BAD0AE-E40D-4B3E-87C0-B832E9ECC3A6}" srcOrd="0" destOrd="0" presId="urn:microsoft.com/office/officeart/2005/8/layout/default"/>
    <dgm:cxn modelId="{ED1C336C-4AA7-4A6B-B38C-BA69177492FA}" type="presOf" srcId="{2D732667-BD43-4877-A64E-8AA9800877B8}" destId="{75FC6F6A-095B-4AA0-9C3A-6A5DEEE6F948}" srcOrd="0" destOrd="0" presId="urn:microsoft.com/office/officeart/2005/8/layout/default"/>
    <dgm:cxn modelId="{637A7558-7507-481E-A23A-387A5289C54E}" type="presOf" srcId="{A6714BD3-4F4C-4973-9514-AA0CFC40D090}" destId="{AA658AF5-9B14-4868-9EE7-EFE66BF6E674}" srcOrd="0" destOrd="0" presId="urn:microsoft.com/office/officeart/2005/8/layout/default"/>
    <dgm:cxn modelId="{4F5FB285-C761-4BE2-88B5-38CEB4668565}" type="presOf" srcId="{67DD2008-BC1E-4169-AE17-4B68389D4B1F}" destId="{09A503F1-88A7-452B-AB08-FDDE34D0B402}" srcOrd="0" destOrd="0" presId="urn:microsoft.com/office/officeart/2005/8/layout/default"/>
    <dgm:cxn modelId="{46DA57A3-F8E0-40BD-80CF-03BCB4EE8DC6}" srcId="{E9F74A93-90CB-427B-98C2-460474791840}" destId="{67DD2008-BC1E-4169-AE17-4B68389D4B1F}" srcOrd="3" destOrd="0" parTransId="{00736A66-E2F1-4756-817D-51765CB03E9A}" sibTransId="{E87213B0-AAED-45E8-96DE-95B392686FBB}"/>
    <dgm:cxn modelId="{44C2FEE4-0FE3-45E3-A085-3BE739BB1E13}" srcId="{E9F74A93-90CB-427B-98C2-460474791840}" destId="{16FFE8F6-8CF8-4558-A4D6-953C47535C5E}" srcOrd="4" destOrd="0" parTransId="{4EE525EA-BBEA-4911-A9F5-57110E626455}" sibTransId="{E00681FB-FDDF-48D4-8D36-162C26B74D6D}"/>
    <dgm:cxn modelId="{C01BBCE8-8570-4960-84FE-CEEA2D9947EB}" srcId="{E9F74A93-90CB-427B-98C2-460474791840}" destId="{A6714BD3-4F4C-4973-9514-AA0CFC40D090}" srcOrd="2" destOrd="0" parTransId="{6A61C7C2-2968-4590-8A24-E28C166FB244}" sibTransId="{61EEAB95-39C3-464B-9492-DB555C9338EE}"/>
    <dgm:cxn modelId="{87DBEEFF-31CC-483E-992F-4C888C6873BA}" type="presOf" srcId="{16FFE8F6-8CF8-4558-A4D6-953C47535C5E}" destId="{9881A836-FB0B-4433-A4AD-F44A9C92D0F4}" srcOrd="0" destOrd="0" presId="urn:microsoft.com/office/officeart/2005/8/layout/default"/>
    <dgm:cxn modelId="{3AD4009C-3153-46AB-BEAF-F7106DC7A3C0}" type="presParOf" srcId="{112D86E6-1195-41CD-BE85-830EC9258FF2}" destId="{75FC6F6A-095B-4AA0-9C3A-6A5DEEE6F948}" srcOrd="0" destOrd="0" presId="urn:microsoft.com/office/officeart/2005/8/layout/default"/>
    <dgm:cxn modelId="{9AAA5DD7-4594-4B21-9755-A4C741FA0CB7}" type="presParOf" srcId="{112D86E6-1195-41CD-BE85-830EC9258FF2}" destId="{87022B5F-6463-4CA0-AB5D-69ADF3894246}" srcOrd="1" destOrd="0" presId="urn:microsoft.com/office/officeart/2005/8/layout/default"/>
    <dgm:cxn modelId="{F29DDDD0-789B-42F5-B196-3F5B18E944D6}" type="presParOf" srcId="{112D86E6-1195-41CD-BE85-830EC9258FF2}" destId="{75BAD0AE-E40D-4B3E-87C0-B832E9ECC3A6}" srcOrd="2" destOrd="0" presId="urn:microsoft.com/office/officeart/2005/8/layout/default"/>
    <dgm:cxn modelId="{848E013C-A602-4914-A791-50C18D674182}" type="presParOf" srcId="{112D86E6-1195-41CD-BE85-830EC9258FF2}" destId="{42AFC6F6-C740-42F3-905F-2A6E3BE8A983}" srcOrd="3" destOrd="0" presId="urn:microsoft.com/office/officeart/2005/8/layout/default"/>
    <dgm:cxn modelId="{5D8184E3-1834-46F8-A832-431AEEE07EB3}" type="presParOf" srcId="{112D86E6-1195-41CD-BE85-830EC9258FF2}" destId="{AA658AF5-9B14-4868-9EE7-EFE66BF6E674}" srcOrd="4" destOrd="0" presId="urn:microsoft.com/office/officeart/2005/8/layout/default"/>
    <dgm:cxn modelId="{1E61E931-E4CC-4D68-A598-770322143FDD}" type="presParOf" srcId="{112D86E6-1195-41CD-BE85-830EC9258FF2}" destId="{1B4D935A-F8D6-4CF6-A28C-364EF4F730EB}" srcOrd="5" destOrd="0" presId="urn:microsoft.com/office/officeart/2005/8/layout/default"/>
    <dgm:cxn modelId="{3E7A2A83-3779-4F66-9F36-2219CD4C75F2}" type="presParOf" srcId="{112D86E6-1195-41CD-BE85-830EC9258FF2}" destId="{09A503F1-88A7-452B-AB08-FDDE34D0B402}" srcOrd="6" destOrd="0" presId="urn:microsoft.com/office/officeart/2005/8/layout/default"/>
    <dgm:cxn modelId="{2E983213-C465-4C2D-99CA-486AA0D6324C}" type="presParOf" srcId="{112D86E6-1195-41CD-BE85-830EC9258FF2}" destId="{6D014053-2D3B-4EEF-BC78-5910DA80FDDF}" srcOrd="7" destOrd="0" presId="urn:microsoft.com/office/officeart/2005/8/layout/default"/>
    <dgm:cxn modelId="{AC02F0DF-2522-45C4-9567-58F61D1D5951}" type="presParOf" srcId="{112D86E6-1195-41CD-BE85-830EC9258FF2}" destId="{9881A836-FB0B-4433-A4AD-F44A9C92D0F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CEB7D9-3EC3-490D-BDCE-47F3422095DC}" type="doc">
      <dgm:prSet loTypeId="urn:microsoft.com/office/officeart/2005/8/layout/default" loCatId="list" qsTypeId="urn:microsoft.com/office/officeart/2005/8/quickstyle/simple1" qsCatId="simple" csTypeId="urn:microsoft.com/office/officeart/2005/8/colors/accent4_4" csCatId="accent4" phldr="1"/>
      <dgm:spPr/>
      <dgm:t>
        <a:bodyPr/>
        <a:lstStyle/>
        <a:p>
          <a:endParaRPr lang="en-GB"/>
        </a:p>
      </dgm:t>
    </dgm:pt>
    <dgm:pt modelId="{E8DD1FE4-E45F-4341-9304-1D7C9305E9B0}">
      <dgm:prSet phldrT="[Text]"/>
      <dgm:spPr/>
      <dgm:t>
        <a:bodyPr/>
        <a:lstStyle/>
        <a:p>
          <a:r>
            <a:rPr lang="en-GB" b="1" dirty="0">
              <a:solidFill>
                <a:schemeClr val="bg1"/>
              </a:solidFill>
            </a:rPr>
            <a:t>Addresses housing deficits</a:t>
          </a:r>
        </a:p>
      </dgm:t>
    </dgm:pt>
    <dgm:pt modelId="{A64D3E43-2AC3-48F6-8E1A-E34A7FD1FE9F}" type="parTrans" cxnId="{4FF8361B-1BE2-4F88-AB90-C97F02643120}">
      <dgm:prSet/>
      <dgm:spPr/>
      <dgm:t>
        <a:bodyPr/>
        <a:lstStyle/>
        <a:p>
          <a:endParaRPr lang="en-GB"/>
        </a:p>
      </dgm:t>
    </dgm:pt>
    <dgm:pt modelId="{6EC1F7D8-6645-426D-8695-29658A5507A8}" type="sibTrans" cxnId="{4FF8361B-1BE2-4F88-AB90-C97F02643120}">
      <dgm:prSet/>
      <dgm:spPr/>
      <dgm:t>
        <a:bodyPr/>
        <a:lstStyle/>
        <a:p>
          <a:endParaRPr lang="en-GB"/>
        </a:p>
      </dgm:t>
    </dgm:pt>
    <dgm:pt modelId="{1390401E-5720-4BF9-99CD-7F5D5396C0C2}">
      <dgm:prSet phldrT="[Text]"/>
      <dgm:spPr/>
      <dgm:t>
        <a:bodyPr/>
        <a:lstStyle/>
        <a:p>
          <a:r>
            <a:rPr lang="en-GB" b="1" dirty="0">
              <a:solidFill>
                <a:schemeClr val="bg1"/>
              </a:solidFill>
            </a:rPr>
            <a:t>Encourages innovation</a:t>
          </a:r>
        </a:p>
      </dgm:t>
    </dgm:pt>
    <dgm:pt modelId="{5AD2049C-C91B-491A-A80F-2004522BA5B7}" type="parTrans" cxnId="{41B9BFC9-FC40-4443-9167-5774CC03421E}">
      <dgm:prSet/>
      <dgm:spPr/>
      <dgm:t>
        <a:bodyPr/>
        <a:lstStyle/>
        <a:p>
          <a:endParaRPr lang="en-GB"/>
        </a:p>
      </dgm:t>
    </dgm:pt>
    <dgm:pt modelId="{EF6179CC-8909-4EB8-86D4-31671D82C3A4}" type="sibTrans" cxnId="{41B9BFC9-FC40-4443-9167-5774CC03421E}">
      <dgm:prSet/>
      <dgm:spPr/>
      <dgm:t>
        <a:bodyPr/>
        <a:lstStyle/>
        <a:p>
          <a:endParaRPr lang="en-GB"/>
        </a:p>
      </dgm:t>
    </dgm:pt>
    <dgm:pt modelId="{92E815CB-B2BE-4478-A27B-0BF0DC616509}">
      <dgm:prSet phldrT="[Text]"/>
      <dgm:spPr/>
      <dgm:t>
        <a:bodyPr/>
        <a:lstStyle/>
        <a:p>
          <a:r>
            <a:rPr lang="en-GB" b="1" dirty="0">
              <a:solidFill>
                <a:schemeClr val="bg1"/>
              </a:solidFill>
            </a:rPr>
            <a:t>Creates jobs</a:t>
          </a:r>
        </a:p>
      </dgm:t>
    </dgm:pt>
    <dgm:pt modelId="{AE129F8B-88AB-4218-BAA3-BCF7F49BBF4F}" type="parTrans" cxnId="{DC4C684C-0CFA-4EF4-B337-027C2A117539}">
      <dgm:prSet/>
      <dgm:spPr/>
      <dgm:t>
        <a:bodyPr/>
        <a:lstStyle/>
        <a:p>
          <a:endParaRPr lang="en-GB"/>
        </a:p>
      </dgm:t>
    </dgm:pt>
    <dgm:pt modelId="{A30FF463-1B1F-4140-B04B-932C9B3A8AA2}" type="sibTrans" cxnId="{DC4C684C-0CFA-4EF4-B337-027C2A117539}">
      <dgm:prSet/>
      <dgm:spPr/>
      <dgm:t>
        <a:bodyPr/>
        <a:lstStyle/>
        <a:p>
          <a:endParaRPr lang="en-GB"/>
        </a:p>
      </dgm:t>
    </dgm:pt>
    <dgm:pt modelId="{1E3AD2C9-602E-498E-A246-B1C6E6B42DDE}">
      <dgm:prSet phldrT="[Text]"/>
      <dgm:spPr/>
      <dgm:t>
        <a:bodyPr/>
        <a:lstStyle/>
        <a:p>
          <a:r>
            <a:rPr lang="en-GB" b="1" dirty="0">
              <a:solidFill>
                <a:schemeClr val="bg1"/>
              </a:solidFill>
            </a:rPr>
            <a:t>Enhances marketing</a:t>
          </a:r>
        </a:p>
      </dgm:t>
    </dgm:pt>
    <dgm:pt modelId="{BB2727F7-FEF8-4841-82D9-CCC711CC5D27}" type="parTrans" cxnId="{189B7F33-C1A5-4CF5-87FF-734D97C15116}">
      <dgm:prSet/>
      <dgm:spPr/>
      <dgm:t>
        <a:bodyPr/>
        <a:lstStyle/>
        <a:p>
          <a:endParaRPr lang="en-GB"/>
        </a:p>
      </dgm:t>
    </dgm:pt>
    <dgm:pt modelId="{DC7B8DAA-2D71-4441-A1E4-22A3956DEE4F}" type="sibTrans" cxnId="{189B7F33-C1A5-4CF5-87FF-734D97C15116}">
      <dgm:prSet/>
      <dgm:spPr/>
      <dgm:t>
        <a:bodyPr/>
        <a:lstStyle/>
        <a:p>
          <a:endParaRPr lang="en-GB"/>
        </a:p>
      </dgm:t>
    </dgm:pt>
    <dgm:pt modelId="{362EF033-B4FB-4329-B6F4-C0955885489E}">
      <dgm:prSet phldrT="[Text]"/>
      <dgm:spPr/>
      <dgm:t>
        <a:bodyPr/>
        <a:lstStyle/>
        <a:p>
          <a:r>
            <a:rPr lang="en-GB" b="1" dirty="0">
              <a:solidFill>
                <a:schemeClr val="bg1"/>
              </a:solidFill>
            </a:rPr>
            <a:t>Drives </a:t>
          </a:r>
          <a:r>
            <a:rPr lang="en-GB" b="1" dirty="0" err="1">
              <a:solidFill>
                <a:schemeClr val="bg1"/>
              </a:solidFill>
            </a:rPr>
            <a:t>PropTech</a:t>
          </a:r>
          <a:endParaRPr lang="en-GB" b="1" dirty="0">
            <a:solidFill>
              <a:schemeClr val="bg1"/>
            </a:solidFill>
          </a:endParaRPr>
        </a:p>
      </dgm:t>
    </dgm:pt>
    <dgm:pt modelId="{9FD4F811-38B4-4C31-B878-C9387FCD421F}" type="parTrans" cxnId="{D5CD581D-7835-4387-A4DF-1B46FD94F078}">
      <dgm:prSet/>
      <dgm:spPr/>
      <dgm:t>
        <a:bodyPr/>
        <a:lstStyle/>
        <a:p>
          <a:endParaRPr lang="en-GB"/>
        </a:p>
      </dgm:t>
    </dgm:pt>
    <dgm:pt modelId="{0E88818E-755A-45B0-BEF6-94DB5385E663}" type="sibTrans" cxnId="{D5CD581D-7835-4387-A4DF-1B46FD94F078}">
      <dgm:prSet/>
      <dgm:spPr/>
      <dgm:t>
        <a:bodyPr/>
        <a:lstStyle/>
        <a:p>
          <a:endParaRPr lang="en-GB"/>
        </a:p>
      </dgm:t>
    </dgm:pt>
    <dgm:pt modelId="{D02559B9-A4EB-47F0-A0D8-A00CB3C33FC6}" type="pres">
      <dgm:prSet presAssocID="{C1CEB7D9-3EC3-490D-BDCE-47F3422095DC}" presName="diagram" presStyleCnt="0">
        <dgm:presLayoutVars>
          <dgm:dir/>
          <dgm:resizeHandles val="exact"/>
        </dgm:presLayoutVars>
      </dgm:prSet>
      <dgm:spPr/>
    </dgm:pt>
    <dgm:pt modelId="{6302A13D-4A8E-4FD4-9515-263A5409A004}" type="pres">
      <dgm:prSet presAssocID="{E8DD1FE4-E45F-4341-9304-1D7C9305E9B0}" presName="node" presStyleLbl="node1" presStyleIdx="0" presStyleCnt="5">
        <dgm:presLayoutVars>
          <dgm:bulletEnabled val="1"/>
        </dgm:presLayoutVars>
      </dgm:prSet>
      <dgm:spPr/>
    </dgm:pt>
    <dgm:pt modelId="{CE3B8EB9-F4B8-4909-BFA5-3B01945A2016}" type="pres">
      <dgm:prSet presAssocID="{6EC1F7D8-6645-426D-8695-29658A5507A8}" presName="sibTrans" presStyleCnt="0"/>
      <dgm:spPr/>
    </dgm:pt>
    <dgm:pt modelId="{65568D61-AE72-4D33-B5AE-2F07021A3088}" type="pres">
      <dgm:prSet presAssocID="{1390401E-5720-4BF9-99CD-7F5D5396C0C2}" presName="node" presStyleLbl="node1" presStyleIdx="1" presStyleCnt="5">
        <dgm:presLayoutVars>
          <dgm:bulletEnabled val="1"/>
        </dgm:presLayoutVars>
      </dgm:prSet>
      <dgm:spPr/>
    </dgm:pt>
    <dgm:pt modelId="{D27E720B-1AAA-45BB-8501-4D861E929117}" type="pres">
      <dgm:prSet presAssocID="{EF6179CC-8909-4EB8-86D4-31671D82C3A4}" presName="sibTrans" presStyleCnt="0"/>
      <dgm:spPr/>
    </dgm:pt>
    <dgm:pt modelId="{6C83123D-6A83-4731-8B1A-625413B5AF28}" type="pres">
      <dgm:prSet presAssocID="{92E815CB-B2BE-4478-A27B-0BF0DC616509}" presName="node" presStyleLbl="node1" presStyleIdx="2" presStyleCnt="5">
        <dgm:presLayoutVars>
          <dgm:bulletEnabled val="1"/>
        </dgm:presLayoutVars>
      </dgm:prSet>
      <dgm:spPr/>
    </dgm:pt>
    <dgm:pt modelId="{21B3A8B5-B757-4323-8F93-C98A300EA2D5}" type="pres">
      <dgm:prSet presAssocID="{A30FF463-1B1F-4140-B04B-932C9B3A8AA2}" presName="sibTrans" presStyleCnt="0"/>
      <dgm:spPr/>
    </dgm:pt>
    <dgm:pt modelId="{D45D8F5E-8BD3-4ABF-8755-95684461D95F}" type="pres">
      <dgm:prSet presAssocID="{1E3AD2C9-602E-498E-A246-B1C6E6B42DDE}" presName="node" presStyleLbl="node1" presStyleIdx="3" presStyleCnt="5">
        <dgm:presLayoutVars>
          <dgm:bulletEnabled val="1"/>
        </dgm:presLayoutVars>
      </dgm:prSet>
      <dgm:spPr/>
    </dgm:pt>
    <dgm:pt modelId="{A404070A-6BBA-42B6-B212-5B7D794EC8FE}" type="pres">
      <dgm:prSet presAssocID="{DC7B8DAA-2D71-4441-A1E4-22A3956DEE4F}" presName="sibTrans" presStyleCnt="0"/>
      <dgm:spPr/>
    </dgm:pt>
    <dgm:pt modelId="{51E7D856-E961-453A-8743-9116F6D05C89}" type="pres">
      <dgm:prSet presAssocID="{362EF033-B4FB-4329-B6F4-C0955885489E}" presName="node" presStyleLbl="node1" presStyleIdx="4" presStyleCnt="5">
        <dgm:presLayoutVars>
          <dgm:bulletEnabled val="1"/>
        </dgm:presLayoutVars>
      </dgm:prSet>
      <dgm:spPr/>
    </dgm:pt>
  </dgm:ptLst>
  <dgm:cxnLst>
    <dgm:cxn modelId="{9E41470A-FCE7-431F-A584-59BA5825F9D6}" type="presOf" srcId="{C1CEB7D9-3EC3-490D-BDCE-47F3422095DC}" destId="{D02559B9-A4EB-47F0-A0D8-A00CB3C33FC6}" srcOrd="0" destOrd="0" presId="urn:microsoft.com/office/officeart/2005/8/layout/default"/>
    <dgm:cxn modelId="{4FF8361B-1BE2-4F88-AB90-C97F02643120}" srcId="{C1CEB7D9-3EC3-490D-BDCE-47F3422095DC}" destId="{E8DD1FE4-E45F-4341-9304-1D7C9305E9B0}" srcOrd="0" destOrd="0" parTransId="{A64D3E43-2AC3-48F6-8E1A-E34A7FD1FE9F}" sibTransId="{6EC1F7D8-6645-426D-8695-29658A5507A8}"/>
    <dgm:cxn modelId="{D5CD581D-7835-4387-A4DF-1B46FD94F078}" srcId="{C1CEB7D9-3EC3-490D-BDCE-47F3422095DC}" destId="{362EF033-B4FB-4329-B6F4-C0955885489E}" srcOrd="4" destOrd="0" parTransId="{9FD4F811-38B4-4C31-B878-C9387FCD421F}" sibTransId="{0E88818E-755A-45B0-BEF6-94DB5385E663}"/>
    <dgm:cxn modelId="{189B7F33-C1A5-4CF5-87FF-734D97C15116}" srcId="{C1CEB7D9-3EC3-490D-BDCE-47F3422095DC}" destId="{1E3AD2C9-602E-498E-A246-B1C6E6B42DDE}" srcOrd="3" destOrd="0" parTransId="{BB2727F7-FEF8-4841-82D9-CCC711CC5D27}" sibTransId="{DC7B8DAA-2D71-4441-A1E4-22A3956DEE4F}"/>
    <dgm:cxn modelId="{DC4C684C-0CFA-4EF4-B337-027C2A117539}" srcId="{C1CEB7D9-3EC3-490D-BDCE-47F3422095DC}" destId="{92E815CB-B2BE-4478-A27B-0BF0DC616509}" srcOrd="2" destOrd="0" parTransId="{AE129F8B-88AB-4218-BAA3-BCF7F49BBF4F}" sibTransId="{A30FF463-1B1F-4140-B04B-932C9B3A8AA2}"/>
    <dgm:cxn modelId="{30F28953-6D28-46DE-A313-F84241EFA841}" type="presOf" srcId="{362EF033-B4FB-4329-B6F4-C0955885489E}" destId="{51E7D856-E961-453A-8743-9116F6D05C89}" srcOrd="0" destOrd="0" presId="urn:microsoft.com/office/officeart/2005/8/layout/default"/>
    <dgm:cxn modelId="{B921768F-EB45-4EC8-AA8E-F7547CB647C4}" type="presOf" srcId="{92E815CB-B2BE-4478-A27B-0BF0DC616509}" destId="{6C83123D-6A83-4731-8B1A-625413B5AF28}" srcOrd="0" destOrd="0" presId="urn:microsoft.com/office/officeart/2005/8/layout/default"/>
    <dgm:cxn modelId="{097899C8-9CAE-4B43-ACB8-AFF0F08D7C84}" type="presOf" srcId="{1390401E-5720-4BF9-99CD-7F5D5396C0C2}" destId="{65568D61-AE72-4D33-B5AE-2F07021A3088}" srcOrd="0" destOrd="0" presId="urn:microsoft.com/office/officeart/2005/8/layout/default"/>
    <dgm:cxn modelId="{41B9BFC9-FC40-4443-9167-5774CC03421E}" srcId="{C1CEB7D9-3EC3-490D-BDCE-47F3422095DC}" destId="{1390401E-5720-4BF9-99CD-7F5D5396C0C2}" srcOrd="1" destOrd="0" parTransId="{5AD2049C-C91B-491A-A80F-2004522BA5B7}" sibTransId="{EF6179CC-8909-4EB8-86D4-31671D82C3A4}"/>
    <dgm:cxn modelId="{5046A5F1-F840-498B-916C-A79A55917BBB}" type="presOf" srcId="{E8DD1FE4-E45F-4341-9304-1D7C9305E9B0}" destId="{6302A13D-4A8E-4FD4-9515-263A5409A004}" srcOrd="0" destOrd="0" presId="urn:microsoft.com/office/officeart/2005/8/layout/default"/>
    <dgm:cxn modelId="{9E4465FA-56FD-4124-A46A-D72A041BCFD9}" type="presOf" srcId="{1E3AD2C9-602E-498E-A246-B1C6E6B42DDE}" destId="{D45D8F5E-8BD3-4ABF-8755-95684461D95F}" srcOrd="0" destOrd="0" presId="urn:microsoft.com/office/officeart/2005/8/layout/default"/>
    <dgm:cxn modelId="{FF9CF368-6228-473E-B4D3-2713EED83122}" type="presParOf" srcId="{D02559B9-A4EB-47F0-A0D8-A00CB3C33FC6}" destId="{6302A13D-4A8E-4FD4-9515-263A5409A004}" srcOrd="0" destOrd="0" presId="urn:microsoft.com/office/officeart/2005/8/layout/default"/>
    <dgm:cxn modelId="{C8142A23-DAE7-468C-9380-8C3541EB8992}" type="presParOf" srcId="{D02559B9-A4EB-47F0-A0D8-A00CB3C33FC6}" destId="{CE3B8EB9-F4B8-4909-BFA5-3B01945A2016}" srcOrd="1" destOrd="0" presId="urn:microsoft.com/office/officeart/2005/8/layout/default"/>
    <dgm:cxn modelId="{EA41683B-95AE-435C-8445-4FACC97737C6}" type="presParOf" srcId="{D02559B9-A4EB-47F0-A0D8-A00CB3C33FC6}" destId="{65568D61-AE72-4D33-B5AE-2F07021A3088}" srcOrd="2" destOrd="0" presId="urn:microsoft.com/office/officeart/2005/8/layout/default"/>
    <dgm:cxn modelId="{A5DA88AC-EAF7-492D-8958-5CF1526FD707}" type="presParOf" srcId="{D02559B9-A4EB-47F0-A0D8-A00CB3C33FC6}" destId="{D27E720B-1AAA-45BB-8501-4D861E929117}" srcOrd="3" destOrd="0" presId="urn:microsoft.com/office/officeart/2005/8/layout/default"/>
    <dgm:cxn modelId="{AB5D153F-0116-4FCE-AFD1-BA0DD9513E6B}" type="presParOf" srcId="{D02559B9-A4EB-47F0-A0D8-A00CB3C33FC6}" destId="{6C83123D-6A83-4731-8B1A-625413B5AF28}" srcOrd="4" destOrd="0" presId="urn:microsoft.com/office/officeart/2005/8/layout/default"/>
    <dgm:cxn modelId="{437E8BBD-E0DB-4931-8761-CF0B86668C5E}" type="presParOf" srcId="{D02559B9-A4EB-47F0-A0D8-A00CB3C33FC6}" destId="{21B3A8B5-B757-4323-8F93-C98A300EA2D5}" srcOrd="5" destOrd="0" presId="urn:microsoft.com/office/officeart/2005/8/layout/default"/>
    <dgm:cxn modelId="{885A1459-1ABD-4CC2-9644-BD5DA546C8E6}" type="presParOf" srcId="{D02559B9-A4EB-47F0-A0D8-A00CB3C33FC6}" destId="{D45D8F5E-8BD3-4ABF-8755-95684461D95F}" srcOrd="6" destOrd="0" presId="urn:microsoft.com/office/officeart/2005/8/layout/default"/>
    <dgm:cxn modelId="{F7BE3CE1-C2FD-4318-B65B-500E2F206ABA}" type="presParOf" srcId="{D02559B9-A4EB-47F0-A0D8-A00CB3C33FC6}" destId="{A404070A-6BBA-42B6-B212-5B7D794EC8FE}" srcOrd="7" destOrd="0" presId="urn:microsoft.com/office/officeart/2005/8/layout/default"/>
    <dgm:cxn modelId="{5F476F72-347A-4073-999D-71D6BB26430A}" type="presParOf" srcId="{D02559B9-A4EB-47F0-A0D8-A00CB3C33FC6}" destId="{51E7D856-E961-453A-8743-9116F6D05C8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2EB085-D370-4C49-B61A-269835DC37E1}"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GB"/>
        </a:p>
      </dgm:t>
    </dgm:pt>
    <dgm:pt modelId="{5ADA55DA-E56C-4048-8F9D-D639855CF1F1}">
      <dgm:prSet phldrT="[Text]"/>
      <dgm:spPr/>
      <dgm:t>
        <a:bodyPr/>
        <a:lstStyle/>
        <a:p>
          <a:r>
            <a:rPr lang="en-GB" b="1" dirty="0">
              <a:solidFill>
                <a:schemeClr val="bg1"/>
              </a:solidFill>
            </a:rPr>
            <a:t>Smart homes</a:t>
          </a:r>
        </a:p>
      </dgm:t>
    </dgm:pt>
    <dgm:pt modelId="{2FC7DAD5-94B3-4E25-9FDE-811AE38944E0}" type="parTrans" cxnId="{03F147EF-0672-436F-9A14-124A76ACA4E6}">
      <dgm:prSet/>
      <dgm:spPr/>
      <dgm:t>
        <a:bodyPr/>
        <a:lstStyle/>
        <a:p>
          <a:endParaRPr lang="en-GB"/>
        </a:p>
      </dgm:t>
    </dgm:pt>
    <dgm:pt modelId="{876D4976-047D-4F7B-A20E-8DEF891D2B0B}" type="sibTrans" cxnId="{03F147EF-0672-436F-9A14-124A76ACA4E6}">
      <dgm:prSet/>
      <dgm:spPr/>
      <dgm:t>
        <a:bodyPr/>
        <a:lstStyle/>
        <a:p>
          <a:endParaRPr lang="en-GB"/>
        </a:p>
      </dgm:t>
    </dgm:pt>
    <dgm:pt modelId="{93482CBD-0D6D-4A36-8D95-A9BCD2D7AAF5}">
      <dgm:prSet phldrT="[Text]"/>
      <dgm:spPr/>
      <dgm:t>
        <a:bodyPr/>
        <a:lstStyle/>
        <a:p>
          <a:r>
            <a:rPr lang="en-GB" b="1" dirty="0">
              <a:solidFill>
                <a:schemeClr val="bg1"/>
              </a:solidFill>
            </a:rPr>
            <a:t>Green buildings</a:t>
          </a:r>
        </a:p>
      </dgm:t>
    </dgm:pt>
    <dgm:pt modelId="{092503E2-BAD7-4705-ADD0-4F4BF9355BEF}" type="parTrans" cxnId="{FABBB6E9-B1F1-41AA-9330-02EF773E0706}">
      <dgm:prSet/>
      <dgm:spPr/>
      <dgm:t>
        <a:bodyPr/>
        <a:lstStyle/>
        <a:p>
          <a:endParaRPr lang="en-GB"/>
        </a:p>
      </dgm:t>
    </dgm:pt>
    <dgm:pt modelId="{2AE11CC3-4E5B-4953-A40D-F78886BAC501}" type="sibTrans" cxnId="{FABBB6E9-B1F1-41AA-9330-02EF773E0706}">
      <dgm:prSet/>
      <dgm:spPr/>
      <dgm:t>
        <a:bodyPr/>
        <a:lstStyle/>
        <a:p>
          <a:endParaRPr lang="en-GB"/>
        </a:p>
      </dgm:t>
    </dgm:pt>
    <dgm:pt modelId="{AB3AB435-07CD-46B9-901D-A3CA49DA13B1}">
      <dgm:prSet phldrT="[Text]"/>
      <dgm:spPr/>
      <dgm:t>
        <a:bodyPr/>
        <a:lstStyle/>
        <a:p>
          <a:r>
            <a:rPr lang="en-GB" b="1" dirty="0">
              <a:solidFill>
                <a:schemeClr val="bg1"/>
              </a:solidFill>
            </a:rPr>
            <a:t>Online marketplaces</a:t>
          </a:r>
        </a:p>
      </dgm:t>
    </dgm:pt>
    <dgm:pt modelId="{82AB2D59-1970-495B-AD72-9279DD407F5D}" type="parTrans" cxnId="{3839C0A0-0C83-4911-ACFB-071A107842C4}">
      <dgm:prSet/>
      <dgm:spPr/>
      <dgm:t>
        <a:bodyPr/>
        <a:lstStyle/>
        <a:p>
          <a:endParaRPr lang="en-GB"/>
        </a:p>
      </dgm:t>
    </dgm:pt>
    <dgm:pt modelId="{C7D22981-6ED6-45D0-82E2-8203C7A58051}" type="sibTrans" cxnId="{3839C0A0-0C83-4911-ACFB-071A107842C4}">
      <dgm:prSet/>
      <dgm:spPr/>
      <dgm:t>
        <a:bodyPr/>
        <a:lstStyle/>
        <a:p>
          <a:endParaRPr lang="en-GB"/>
        </a:p>
      </dgm:t>
    </dgm:pt>
    <dgm:pt modelId="{A7A4A717-9746-4047-A936-2BCE3C50EF6D}">
      <dgm:prSet phldrT="[Text]"/>
      <dgm:spPr/>
      <dgm:t>
        <a:bodyPr/>
        <a:lstStyle/>
        <a:p>
          <a:r>
            <a:rPr lang="en-GB" b="1" dirty="0">
              <a:solidFill>
                <a:schemeClr val="bg1"/>
              </a:solidFill>
            </a:rPr>
            <a:t>Modular housing</a:t>
          </a:r>
        </a:p>
      </dgm:t>
    </dgm:pt>
    <dgm:pt modelId="{1F24A820-8B33-4381-9E70-450DC41FFDCB}" type="parTrans" cxnId="{B2A039F3-E677-47E4-81D5-47680C28A83A}">
      <dgm:prSet/>
      <dgm:spPr/>
      <dgm:t>
        <a:bodyPr/>
        <a:lstStyle/>
        <a:p>
          <a:endParaRPr lang="en-GB"/>
        </a:p>
      </dgm:t>
    </dgm:pt>
    <dgm:pt modelId="{CE28E641-C3B8-45E3-ACB9-ACADE39C393A}" type="sibTrans" cxnId="{B2A039F3-E677-47E4-81D5-47680C28A83A}">
      <dgm:prSet/>
      <dgm:spPr/>
      <dgm:t>
        <a:bodyPr/>
        <a:lstStyle/>
        <a:p>
          <a:endParaRPr lang="en-GB"/>
        </a:p>
      </dgm:t>
    </dgm:pt>
    <dgm:pt modelId="{B0844BBA-58DD-4B49-A242-FB98447C81EF}">
      <dgm:prSet phldrT="[Text]"/>
      <dgm:spPr/>
      <dgm:t>
        <a:bodyPr/>
        <a:lstStyle/>
        <a:p>
          <a:r>
            <a:rPr lang="en-GB" b="1" dirty="0">
              <a:solidFill>
                <a:schemeClr val="bg1"/>
              </a:solidFill>
            </a:rPr>
            <a:t>Blockchain transactions</a:t>
          </a:r>
        </a:p>
      </dgm:t>
    </dgm:pt>
    <dgm:pt modelId="{61F5B62A-9A14-4A83-822F-166D4AC2F1E6}" type="parTrans" cxnId="{9AEC2108-8025-4F55-99DE-B1156CB59AA5}">
      <dgm:prSet/>
      <dgm:spPr/>
      <dgm:t>
        <a:bodyPr/>
        <a:lstStyle/>
        <a:p>
          <a:endParaRPr lang="en-GB"/>
        </a:p>
      </dgm:t>
    </dgm:pt>
    <dgm:pt modelId="{C3948E72-17B0-4CEE-8D43-A39CAF604530}" type="sibTrans" cxnId="{9AEC2108-8025-4F55-99DE-B1156CB59AA5}">
      <dgm:prSet/>
      <dgm:spPr/>
      <dgm:t>
        <a:bodyPr/>
        <a:lstStyle/>
        <a:p>
          <a:endParaRPr lang="en-GB"/>
        </a:p>
      </dgm:t>
    </dgm:pt>
    <dgm:pt modelId="{B537115E-0487-4D6A-87D0-BA595E2BD37E}" type="pres">
      <dgm:prSet presAssocID="{0B2EB085-D370-4C49-B61A-269835DC37E1}" presName="diagram" presStyleCnt="0">
        <dgm:presLayoutVars>
          <dgm:dir/>
          <dgm:resizeHandles val="exact"/>
        </dgm:presLayoutVars>
      </dgm:prSet>
      <dgm:spPr/>
    </dgm:pt>
    <dgm:pt modelId="{E179D386-C07A-4EA8-929D-97AB97F86A5E}" type="pres">
      <dgm:prSet presAssocID="{5ADA55DA-E56C-4048-8F9D-D639855CF1F1}" presName="node" presStyleLbl="node1" presStyleIdx="0" presStyleCnt="5">
        <dgm:presLayoutVars>
          <dgm:bulletEnabled val="1"/>
        </dgm:presLayoutVars>
      </dgm:prSet>
      <dgm:spPr/>
    </dgm:pt>
    <dgm:pt modelId="{F7B57AF1-0E28-4061-85E6-405682CC873F}" type="pres">
      <dgm:prSet presAssocID="{876D4976-047D-4F7B-A20E-8DEF891D2B0B}" presName="sibTrans" presStyleCnt="0"/>
      <dgm:spPr/>
    </dgm:pt>
    <dgm:pt modelId="{56FBDBEE-69B1-4DCC-8191-F50CF8144F98}" type="pres">
      <dgm:prSet presAssocID="{93482CBD-0D6D-4A36-8D95-A9BCD2D7AAF5}" presName="node" presStyleLbl="node1" presStyleIdx="1" presStyleCnt="5">
        <dgm:presLayoutVars>
          <dgm:bulletEnabled val="1"/>
        </dgm:presLayoutVars>
      </dgm:prSet>
      <dgm:spPr/>
    </dgm:pt>
    <dgm:pt modelId="{089E7007-AD7E-45AE-ADEF-BDA9943BD72A}" type="pres">
      <dgm:prSet presAssocID="{2AE11CC3-4E5B-4953-A40D-F78886BAC501}" presName="sibTrans" presStyleCnt="0"/>
      <dgm:spPr/>
    </dgm:pt>
    <dgm:pt modelId="{0BF8B82D-CEF4-420A-8DB1-5ABD87BFCD31}" type="pres">
      <dgm:prSet presAssocID="{AB3AB435-07CD-46B9-901D-A3CA49DA13B1}" presName="node" presStyleLbl="node1" presStyleIdx="2" presStyleCnt="5">
        <dgm:presLayoutVars>
          <dgm:bulletEnabled val="1"/>
        </dgm:presLayoutVars>
      </dgm:prSet>
      <dgm:spPr/>
    </dgm:pt>
    <dgm:pt modelId="{109F06D9-B579-48C9-AC68-316D8D34E1F7}" type="pres">
      <dgm:prSet presAssocID="{C7D22981-6ED6-45D0-82E2-8203C7A58051}" presName="sibTrans" presStyleCnt="0"/>
      <dgm:spPr/>
    </dgm:pt>
    <dgm:pt modelId="{F1DAC0D0-21FC-48D4-8D98-F71AD39B88B2}" type="pres">
      <dgm:prSet presAssocID="{A7A4A717-9746-4047-A936-2BCE3C50EF6D}" presName="node" presStyleLbl="node1" presStyleIdx="3" presStyleCnt="5" custLinFactNeighborY="5745">
        <dgm:presLayoutVars>
          <dgm:bulletEnabled val="1"/>
        </dgm:presLayoutVars>
      </dgm:prSet>
      <dgm:spPr/>
    </dgm:pt>
    <dgm:pt modelId="{4B2393D6-A4A2-4D3F-9B89-E027C2446506}" type="pres">
      <dgm:prSet presAssocID="{CE28E641-C3B8-45E3-ACB9-ACADE39C393A}" presName="sibTrans" presStyleCnt="0"/>
      <dgm:spPr/>
    </dgm:pt>
    <dgm:pt modelId="{42DAF9E1-2C78-4DA4-8451-4A306E0E9362}" type="pres">
      <dgm:prSet presAssocID="{B0844BBA-58DD-4B49-A242-FB98447C81EF}" presName="node" presStyleLbl="node1" presStyleIdx="4" presStyleCnt="5">
        <dgm:presLayoutVars>
          <dgm:bulletEnabled val="1"/>
        </dgm:presLayoutVars>
      </dgm:prSet>
      <dgm:spPr/>
    </dgm:pt>
  </dgm:ptLst>
  <dgm:cxnLst>
    <dgm:cxn modelId="{790EFC00-4B64-45CB-A9E3-741577E01B2B}" type="presOf" srcId="{B0844BBA-58DD-4B49-A242-FB98447C81EF}" destId="{42DAF9E1-2C78-4DA4-8451-4A306E0E9362}" srcOrd="0" destOrd="0" presId="urn:microsoft.com/office/officeart/2005/8/layout/default"/>
    <dgm:cxn modelId="{9AEC2108-8025-4F55-99DE-B1156CB59AA5}" srcId="{0B2EB085-D370-4C49-B61A-269835DC37E1}" destId="{B0844BBA-58DD-4B49-A242-FB98447C81EF}" srcOrd="4" destOrd="0" parTransId="{61F5B62A-9A14-4A83-822F-166D4AC2F1E6}" sibTransId="{C3948E72-17B0-4CEE-8D43-A39CAF604530}"/>
    <dgm:cxn modelId="{ABFFDC1E-79F3-4BEE-9EEC-2E9BE6C6EC3C}" type="presOf" srcId="{5ADA55DA-E56C-4048-8F9D-D639855CF1F1}" destId="{E179D386-C07A-4EA8-929D-97AB97F86A5E}" srcOrd="0" destOrd="0" presId="urn:microsoft.com/office/officeart/2005/8/layout/default"/>
    <dgm:cxn modelId="{8984AE25-D966-463B-9AE8-E24494D19550}" type="presOf" srcId="{AB3AB435-07CD-46B9-901D-A3CA49DA13B1}" destId="{0BF8B82D-CEF4-420A-8DB1-5ABD87BFCD31}" srcOrd="0" destOrd="0" presId="urn:microsoft.com/office/officeart/2005/8/layout/default"/>
    <dgm:cxn modelId="{0693959A-8408-4244-A62F-2A3995EC0ED7}" type="presOf" srcId="{0B2EB085-D370-4C49-B61A-269835DC37E1}" destId="{B537115E-0487-4D6A-87D0-BA595E2BD37E}" srcOrd="0" destOrd="0" presId="urn:microsoft.com/office/officeart/2005/8/layout/default"/>
    <dgm:cxn modelId="{3839C0A0-0C83-4911-ACFB-071A107842C4}" srcId="{0B2EB085-D370-4C49-B61A-269835DC37E1}" destId="{AB3AB435-07CD-46B9-901D-A3CA49DA13B1}" srcOrd="2" destOrd="0" parTransId="{82AB2D59-1970-495B-AD72-9279DD407F5D}" sibTransId="{C7D22981-6ED6-45D0-82E2-8203C7A58051}"/>
    <dgm:cxn modelId="{2D792FA6-68C5-46BB-BD3B-853532A2C940}" type="presOf" srcId="{A7A4A717-9746-4047-A936-2BCE3C50EF6D}" destId="{F1DAC0D0-21FC-48D4-8D98-F71AD39B88B2}" srcOrd="0" destOrd="0" presId="urn:microsoft.com/office/officeart/2005/8/layout/default"/>
    <dgm:cxn modelId="{C5E927B0-227C-49B7-9FE5-84B57DBD7300}" type="presOf" srcId="{93482CBD-0D6D-4A36-8D95-A9BCD2D7AAF5}" destId="{56FBDBEE-69B1-4DCC-8191-F50CF8144F98}" srcOrd="0" destOrd="0" presId="urn:microsoft.com/office/officeart/2005/8/layout/default"/>
    <dgm:cxn modelId="{FABBB6E9-B1F1-41AA-9330-02EF773E0706}" srcId="{0B2EB085-D370-4C49-B61A-269835DC37E1}" destId="{93482CBD-0D6D-4A36-8D95-A9BCD2D7AAF5}" srcOrd="1" destOrd="0" parTransId="{092503E2-BAD7-4705-ADD0-4F4BF9355BEF}" sibTransId="{2AE11CC3-4E5B-4953-A40D-F78886BAC501}"/>
    <dgm:cxn modelId="{03F147EF-0672-436F-9A14-124A76ACA4E6}" srcId="{0B2EB085-D370-4C49-B61A-269835DC37E1}" destId="{5ADA55DA-E56C-4048-8F9D-D639855CF1F1}" srcOrd="0" destOrd="0" parTransId="{2FC7DAD5-94B3-4E25-9FDE-811AE38944E0}" sibTransId="{876D4976-047D-4F7B-A20E-8DEF891D2B0B}"/>
    <dgm:cxn modelId="{B2A039F3-E677-47E4-81D5-47680C28A83A}" srcId="{0B2EB085-D370-4C49-B61A-269835DC37E1}" destId="{A7A4A717-9746-4047-A936-2BCE3C50EF6D}" srcOrd="3" destOrd="0" parTransId="{1F24A820-8B33-4381-9E70-450DC41FFDCB}" sibTransId="{CE28E641-C3B8-45E3-ACB9-ACADE39C393A}"/>
    <dgm:cxn modelId="{AE78EB0B-6716-4CC5-B7A0-43BC0B61B1E7}" type="presParOf" srcId="{B537115E-0487-4D6A-87D0-BA595E2BD37E}" destId="{E179D386-C07A-4EA8-929D-97AB97F86A5E}" srcOrd="0" destOrd="0" presId="urn:microsoft.com/office/officeart/2005/8/layout/default"/>
    <dgm:cxn modelId="{57A7E80F-60C8-4BBB-80F8-063287E5A9B0}" type="presParOf" srcId="{B537115E-0487-4D6A-87D0-BA595E2BD37E}" destId="{F7B57AF1-0E28-4061-85E6-405682CC873F}" srcOrd="1" destOrd="0" presId="urn:microsoft.com/office/officeart/2005/8/layout/default"/>
    <dgm:cxn modelId="{70E3817C-BBFA-4DC5-A96C-F1F8D2B22332}" type="presParOf" srcId="{B537115E-0487-4D6A-87D0-BA595E2BD37E}" destId="{56FBDBEE-69B1-4DCC-8191-F50CF8144F98}" srcOrd="2" destOrd="0" presId="urn:microsoft.com/office/officeart/2005/8/layout/default"/>
    <dgm:cxn modelId="{3ECF7261-C115-4815-AB4E-8BA4C324BF7E}" type="presParOf" srcId="{B537115E-0487-4D6A-87D0-BA595E2BD37E}" destId="{089E7007-AD7E-45AE-ADEF-BDA9943BD72A}" srcOrd="3" destOrd="0" presId="urn:microsoft.com/office/officeart/2005/8/layout/default"/>
    <dgm:cxn modelId="{7C430962-08D6-4E58-B6F6-9FD5629E461F}" type="presParOf" srcId="{B537115E-0487-4D6A-87D0-BA595E2BD37E}" destId="{0BF8B82D-CEF4-420A-8DB1-5ABD87BFCD31}" srcOrd="4" destOrd="0" presId="urn:microsoft.com/office/officeart/2005/8/layout/default"/>
    <dgm:cxn modelId="{29DBFEEF-A71D-47E6-A536-8BD1C8C8A93C}" type="presParOf" srcId="{B537115E-0487-4D6A-87D0-BA595E2BD37E}" destId="{109F06D9-B579-48C9-AC68-316D8D34E1F7}" srcOrd="5" destOrd="0" presId="urn:microsoft.com/office/officeart/2005/8/layout/default"/>
    <dgm:cxn modelId="{801D881B-CAAD-418B-8A41-B50C89C99971}" type="presParOf" srcId="{B537115E-0487-4D6A-87D0-BA595E2BD37E}" destId="{F1DAC0D0-21FC-48D4-8D98-F71AD39B88B2}" srcOrd="6" destOrd="0" presId="urn:microsoft.com/office/officeart/2005/8/layout/default"/>
    <dgm:cxn modelId="{E024940A-22AE-4C67-AD1C-EE121385248A}" type="presParOf" srcId="{B537115E-0487-4D6A-87D0-BA595E2BD37E}" destId="{4B2393D6-A4A2-4D3F-9B89-E027C2446506}" srcOrd="7" destOrd="0" presId="urn:microsoft.com/office/officeart/2005/8/layout/default"/>
    <dgm:cxn modelId="{2119101E-6A8E-4D43-9A4E-8DBC4D666853}" type="presParOf" srcId="{B537115E-0487-4D6A-87D0-BA595E2BD37E}" destId="{42DAF9E1-2C78-4DA4-8451-4A306E0E936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08F8FF-84F3-43F6-946B-A8FE2E7F808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60858833-4855-4103-B2F3-2A2F53D6B953}">
      <dgm:prSet phldrT="[Text]" custT="1"/>
      <dgm:spPr/>
      <dgm:t>
        <a:bodyPr/>
        <a:lstStyle/>
        <a:p>
          <a:r>
            <a:rPr lang="en-GB" sz="3600" b="1" dirty="0">
              <a:solidFill>
                <a:schemeClr val="bg1"/>
              </a:solidFill>
            </a:rPr>
            <a:t>High land costs</a:t>
          </a:r>
        </a:p>
      </dgm:t>
    </dgm:pt>
    <dgm:pt modelId="{B1BE01FA-B655-4DE2-AF49-EDD528461200}" type="parTrans" cxnId="{E7B7480D-196B-4AA2-B3B0-0CBBE97C2C8E}">
      <dgm:prSet/>
      <dgm:spPr/>
      <dgm:t>
        <a:bodyPr/>
        <a:lstStyle/>
        <a:p>
          <a:endParaRPr lang="en-GB"/>
        </a:p>
      </dgm:t>
    </dgm:pt>
    <dgm:pt modelId="{7CAEBFF2-F1F3-4984-9A73-435F6FBC009A}" type="sibTrans" cxnId="{E7B7480D-196B-4AA2-B3B0-0CBBE97C2C8E}">
      <dgm:prSet/>
      <dgm:spPr/>
      <dgm:t>
        <a:bodyPr/>
        <a:lstStyle/>
        <a:p>
          <a:endParaRPr lang="en-GB"/>
        </a:p>
      </dgm:t>
    </dgm:pt>
    <dgm:pt modelId="{DA003279-2030-4FFF-83FC-3D0C150FCB00}">
      <dgm:prSet phldrT="[Text]" custT="1"/>
      <dgm:spPr/>
      <dgm:t>
        <a:bodyPr/>
        <a:lstStyle/>
        <a:p>
          <a:r>
            <a:rPr lang="en-GB" sz="3600" b="1" dirty="0">
              <a:solidFill>
                <a:schemeClr val="bg1"/>
              </a:solidFill>
            </a:rPr>
            <a:t>Limited finance</a:t>
          </a:r>
        </a:p>
      </dgm:t>
    </dgm:pt>
    <dgm:pt modelId="{A47D1190-99C4-4252-926B-8C8AF5EF7D80}" type="parTrans" cxnId="{2A3AB707-2E96-465B-9E14-E086072095F6}">
      <dgm:prSet/>
      <dgm:spPr/>
      <dgm:t>
        <a:bodyPr/>
        <a:lstStyle/>
        <a:p>
          <a:endParaRPr lang="en-GB"/>
        </a:p>
      </dgm:t>
    </dgm:pt>
    <dgm:pt modelId="{6C79F85F-F728-4650-8D88-8DEC5471B4C5}" type="sibTrans" cxnId="{2A3AB707-2E96-465B-9E14-E086072095F6}">
      <dgm:prSet/>
      <dgm:spPr/>
      <dgm:t>
        <a:bodyPr/>
        <a:lstStyle/>
        <a:p>
          <a:endParaRPr lang="en-GB"/>
        </a:p>
      </dgm:t>
    </dgm:pt>
    <dgm:pt modelId="{5095A26B-2DF0-4EE4-8997-313613B7342B}">
      <dgm:prSet phldrT="[Text]" custT="1"/>
      <dgm:spPr/>
      <dgm:t>
        <a:bodyPr/>
        <a:lstStyle/>
        <a:p>
          <a:r>
            <a:rPr lang="en-GB" sz="3200" b="1" dirty="0">
              <a:solidFill>
                <a:schemeClr val="bg1"/>
              </a:solidFill>
            </a:rPr>
            <a:t>Poor infrastructure</a:t>
          </a:r>
        </a:p>
      </dgm:t>
    </dgm:pt>
    <dgm:pt modelId="{8AB627ED-72F2-402B-AC15-854985A1B51E}" type="parTrans" cxnId="{0718ACE1-2F21-4528-8CB6-3A31014612F1}">
      <dgm:prSet/>
      <dgm:spPr/>
      <dgm:t>
        <a:bodyPr/>
        <a:lstStyle/>
        <a:p>
          <a:endParaRPr lang="en-GB"/>
        </a:p>
      </dgm:t>
    </dgm:pt>
    <dgm:pt modelId="{7E532DCB-BA6B-422D-937A-6EB9B0B8362A}" type="sibTrans" cxnId="{0718ACE1-2F21-4528-8CB6-3A31014612F1}">
      <dgm:prSet/>
      <dgm:spPr/>
      <dgm:t>
        <a:bodyPr/>
        <a:lstStyle/>
        <a:p>
          <a:endParaRPr lang="en-GB"/>
        </a:p>
      </dgm:t>
    </dgm:pt>
    <dgm:pt modelId="{8F89D4A9-8A0D-4D3E-B088-B998740634F7}">
      <dgm:prSet phldrT="[Text]" custT="1"/>
      <dgm:spPr/>
      <dgm:t>
        <a:bodyPr/>
        <a:lstStyle/>
        <a:p>
          <a:r>
            <a:rPr lang="en-GB" sz="2800" b="1" dirty="0">
              <a:solidFill>
                <a:schemeClr val="bg1"/>
              </a:solidFill>
            </a:rPr>
            <a:t>Policy inconsistency</a:t>
          </a:r>
        </a:p>
      </dgm:t>
    </dgm:pt>
    <dgm:pt modelId="{4217912A-9563-4A77-9B26-76942573CF5E}" type="parTrans" cxnId="{4A423C43-71F5-4753-B785-807EA34F15B8}">
      <dgm:prSet/>
      <dgm:spPr/>
      <dgm:t>
        <a:bodyPr/>
        <a:lstStyle/>
        <a:p>
          <a:endParaRPr lang="en-GB"/>
        </a:p>
      </dgm:t>
    </dgm:pt>
    <dgm:pt modelId="{C5D5B248-77A4-4FAE-8339-A2C404AF2655}" type="sibTrans" cxnId="{4A423C43-71F5-4753-B785-807EA34F15B8}">
      <dgm:prSet/>
      <dgm:spPr/>
      <dgm:t>
        <a:bodyPr/>
        <a:lstStyle/>
        <a:p>
          <a:endParaRPr lang="en-GB"/>
        </a:p>
      </dgm:t>
    </dgm:pt>
    <dgm:pt modelId="{DD273A3A-C15D-4B15-B5A8-2BFCD4D9E103}">
      <dgm:prSet phldrT="[Text]"/>
      <dgm:spPr/>
      <dgm:t>
        <a:bodyPr/>
        <a:lstStyle/>
        <a:p>
          <a:r>
            <a:rPr lang="en-GB" b="1" dirty="0">
              <a:solidFill>
                <a:schemeClr val="bg1"/>
              </a:solidFill>
            </a:rPr>
            <a:t>Inflation</a:t>
          </a:r>
        </a:p>
      </dgm:t>
    </dgm:pt>
    <dgm:pt modelId="{EAD4A792-FA4D-44EC-9F57-2DF9EC6C5D0B}" type="parTrans" cxnId="{2BEF55C9-8A7D-48E5-8109-4868EB23A197}">
      <dgm:prSet/>
      <dgm:spPr/>
      <dgm:t>
        <a:bodyPr/>
        <a:lstStyle/>
        <a:p>
          <a:endParaRPr lang="en-GB"/>
        </a:p>
      </dgm:t>
    </dgm:pt>
    <dgm:pt modelId="{4322B65E-A88E-40C6-A90E-70E0B21F9D24}" type="sibTrans" cxnId="{2BEF55C9-8A7D-48E5-8109-4868EB23A197}">
      <dgm:prSet/>
      <dgm:spPr/>
      <dgm:t>
        <a:bodyPr/>
        <a:lstStyle/>
        <a:p>
          <a:endParaRPr lang="en-GB"/>
        </a:p>
      </dgm:t>
    </dgm:pt>
    <dgm:pt modelId="{2090E2E8-1F04-4CB6-A596-5DB21CF9053B}" type="pres">
      <dgm:prSet presAssocID="{A108F8FF-84F3-43F6-946B-A8FE2E7F8089}" presName="diagram" presStyleCnt="0">
        <dgm:presLayoutVars>
          <dgm:dir/>
          <dgm:resizeHandles val="exact"/>
        </dgm:presLayoutVars>
      </dgm:prSet>
      <dgm:spPr/>
    </dgm:pt>
    <dgm:pt modelId="{0A5B96D2-FAE0-45DA-8BA8-EBEDFF7FC02D}" type="pres">
      <dgm:prSet presAssocID="{60858833-4855-4103-B2F3-2A2F53D6B953}" presName="node" presStyleLbl="node1" presStyleIdx="0" presStyleCnt="5">
        <dgm:presLayoutVars>
          <dgm:bulletEnabled val="1"/>
        </dgm:presLayoutVars>
      </dgm:prSet>
      <dgm:spPr/>
    </dgm:pt>
    <dgm:pt modelId="{3C8FBEDC-431D-4340-B95D-71A82454B7B2}" type="pres">
      <dgm:prSet presAssocID="{7CAEBFF2-F1F3-4984-9A73-435F6FBC009A}" presName="sibTrans" presStyleCnt="0"/>
      <dgm:spPr/>
    </dgm:pt>
    <dgm:pt modelId="{38797B39-10F5-4167-B65C-592AF86ED16A}" type="pres">
      <dgm:prSet presAssocID="{DA003279-2030-4FFF-83FC-3D0C150FCB00}" presName="node" presStyleLbl="node1" presStyleIdx="1" presStyleCnt="5">
        <dgm:presLayoutVars>
          <dgm:bulletEnabled val="1"/>
        </dgm:presLayoutVars>
      </dgm:prSet>
      <dgm:spPr/>
    </dgm:pt>
    <dgm:pt modelId="{651F81C9-DADA-4455-84C6-E798DE5A8E92}" type="pres">
      <dgm:prSet presAssocID="{6C79F85F-F728-4650-8D88-8DEC5471B4C5}" presName="sibTrans" presStyleCnt="0"/>
      <dgm:spPr/>
    </dgm:pt>
    <dgm:pt modelId="{76443279-1102-4F5E-8D29-8FFD1A0B7F7F}" type="pres">
      <dgm:prSet presAssocID="{5095A26B-2DF0-4EE4-8997-313613B7342B}" presName="node" presStyleLbl="node1" presStyleIdx="2" presStyleCnt="5">
        <dgm:presLayoutVars>
          <dgm:bulletEnabled val="1"/>
        </dgm:presLayoutVars>
      </dgm:prSet>
      <dgm:spPr/>
    </dgm:pt>
    <dgm:pt modelId="{5010297D-1D07-4E78-8997-24CC8284CE1A}" type="pres">
      <dgm:prSet presAssocID="{7E532DCB-BA6B-422D-937A-6EB9B0B8362A}" presName="sibTrans" presStyleCnt="0"/>
      <dgm:spPr/>
    </dgm:pt>
    <dgm:pt modelId="{D5FBCB3F-DA6F-4114-8295-CF824369D2B2}" type="pres">
      <dgm:prSet presAssocID="{8F89D4A9-8A0D-4D3E-B088-B998740634F7}" presName="node" presStyleLbl="node1" presStyleIdx="3" presStyleCnt="5">
        <dgm:presLayoutVars>
          <dgm:bulletEnabled val="1"/>
        </dgm:presLayoutVars>
      </dgm:prSet>
      <dgm:spPr/>
    </dgm:pt>
    <dgm:pt modelId="{39E2B16E-89C2-47DA-A50B-53FBC4FA335B}" type="pres">
      <dgm:prSet presAssocID="{C5D5B248-77A4-4FAE-8339-A2C404AF2655}" presName="sibTrans" presStyleCnt="0"/>
      <dgm:spPr/>
    </dgm:pt>
    <dgm:pt modelId="{A590BA0F-399E-4E21-B7E3-8C804D4C0108}" type="pres">
      <dgm:prSet presAssocID="{DD273A3A-C15D-4B15-B5A8-2BFCD4D9E103}" presName="node" presStyleLbl="node1" presStyleIdx="4" presStyleCnt="5" custLinFactNeighborX="7033" custLinFactNeighborY="5861">
        <dgm:presLayoutVars>
          <dgm:bulletEnabled val="1"/>
        </dgm:presLayoutVars>
      </dgm:prSet>
      <dgm:spPr/>
    </dgm:pt>
  </dgm:ptLst>
  <dgm:cxnLst>
    <dgm:cxn modelId="{75EC0305-5E09-4206-B687-2F93D892E37F}" type="presOf" srcId="{8F89D4A9-8A0D-4D3E-B088-B998740634F7}" destId="{D5FBCB3F-DA6F-4114-8295-CF824369D2B2}" srcOrd="0" destOrd="0" presId="urn:microsoft.com/office/officeart/2005/8/layout/default"/>
    <dgm:cxn modelId="{2A3AB707-2E96-465B-9E14-E086072095F6}" srcId="{A108F8FF-84F3-43F6-946B-A8FE2E7F8089}" destId="{DA003279-2030-4FFF-83FC-3D0C150FCB00}" srcOrd="1" destOrd="0" parTransId="{A47D1190-99C4-4252-926B-8C8AF5EF7D80}" sibTransId="{6C79F85F-F728-4650-8D88-8DEC5471B4C5}"/>
    <dgm:cxn modelId="{523CC80A-79CB-4DEB-83FF-970BEF036646}" type="presOf" srcId="{A108F8FF-84F3-43F6-946B-A8FE2E7F8089}" destId="{2090E2E8-1F04-4CB6-A596-5DB21CF9053B}" srcOrd="0" destOrd="0" presId="urn:microsoft.com/office/officeart/2005/8/layout/default"/>
    <dgm:cxn modelId="{E7B7480D-196B-4AA2-B3B0-0CBBE97C2C8E}" srcId="{A108F8FF-84F3-43F6-946B-A8FE2E7F8089}" destId="{60858833-4855-4103-B2F3-2A2F53D6B953}" srcOrd="0" destOrd="0" parTransId="{B1BE01FA-B655-4DE2-AF49-EDD528461200}" sibTransId="{7CAEBFF2-F1F3-4984-9A73-435F6FBC009A}"/>
    <dgm:cxn modelId="{E709882B-0965-4B97-B10C-0844226CB9A6}" type="presOf" srcId="{DD273A3A-C15D-4B15-B5A8-2BFCD4D9E103}" destId="{A590BA0F-399E-4E21-B7E3-8C804D4C0108}" srcOrd="0" destOrd="0" presId="urn:microsoft.com/office/officeart/2005/8/layout/default"/>
    <dgm:cxn modelId="{4A423C43-71F5-4753-B785-807EA34F15B8}" srcId="{A108F8FF-84F3-43F6-946B-A8FE2E7F8089}" destId="{8F89D4A9-8A0D-4D3E-B088-B998740634F7}" srcOrd="3" destOrd="0" parTransId="{4217912A-9563-4A77-9B26-76942573CF5E}" sibTransId="{C5D5B248-77A4-4FAE-8339-A2C404AF2655}"/>
    <dgm:cxn modelId="{91A52D47-2C53-4E09-8377-5294089796FE}" type="presOf" srcId="{DA003279-2030-4FFF-83FC-3D0C150FCB00}" destId="{38797B39-10F5-4167-B65C-592AF86ED16A}" srcOrd="0" destOrd="0" presId="urn:microsoft.com/office/officeart/2005/8/layout/default"/>
    <dgm:cxn modelId="{4BFA7CB7-8A2B-40BD-AB3F-DC001FA0B2F8}" type="presOf" srcId="{5095A26B-2DF0-4EE4-8997-313613B7342B}" destId="{76443279-1102-4F5E-8D29-8FFD1A0B7F7F}" srcOrd="0" destOrd="0" presId="urn:microsoft.com/office/officeart/2005/8/layout/default"/>
    <dgm:cxn modelId="{2BEF55C9-8A7D-48E5-8109-4868EB23A197}" srcId="{A108F8FF-84F3-43F6-946B-A8FE2E7F8089}" destId="{DD273A3A-C15D-4B15-B5A8-2BFCD4D9E103}" srcOrd="4" destOrd="0" parTransId="{EAD4A792-FA4D-44EC-9F57-2DF9EC6C5D0B}" sibTransId="{4322B65E-A88E-40C6-A90E-70E0B21F9D24}"/>
    <dgm:cxn modelId="{0175FFCC-B896-4C3F-A61D-7CB6C43DA1C7}" type="presOf" srcId="{60858833-4855-4103-B2F3-2A2F53D6B953}" destId="{0A5B96D2-FAE0-45DA-8BA8-EBEDFF7FC02D}" srcOrd="0" destOrd="0" presId="urn:microsoft.com/office/officeart/2005/8/layout/default"/>
    <dgm:cxn modelId="{0718ACE1-2F21-4528-8CB6-3A31014612F1}" srcId="{A108F8FF-84F3-43F6-946B-A8FE2E7F8089}" destId="{5095A26B-2DF0-4EE4-8997-313613B7342B}" srcOrd="2" destOrd="0" parTransId="{8AB627ED-72F2-402B-AC15-854985A1B51E}" sibTransId="{7E532DCB-BA6B-422D-937A-6EB9B0B8362A}"/>
    <dgm:cxn modelId="{5AA851F7-107B-4F16-BD89-E3D76D3347A3}" type="presParOf" srcId="{2090E2E8-1F04-4CB6-A596-5DB21CF9053B}" destId="{0A5B96D2-FAE0-45DA-8BA8-EBEDFF7FC02D}" srcOrd="0" destOrd="0" presId="urn:microsoft.com/office/officeart/2005/8/layout/default"/>
    <dgm:cxn modelId="{96F4C443-AD0C-4DEF-85EA-F3011971B097}" type="presParOf" srcId="{2090E2E8-1F04-4CB6-A596-5DB21CF9053B}" destId="{3C8FBEDC-431D-4340-B95D-71A82454B7B2}" srcOrd="1" destOrd="0" presId="urn:microsoft.com/office/officeart/2005/8/layout/default"/>
    <dgm:cxn modelId="{9F96586B-F83D-4927-9A15-D92532D46011}" type="presParOf" srcId="{2090E2E8-1F04-4CB6-A596-5DB21CF9053B}" destId="{38797B39-10F5-4167-B65C-592AF86ED16A}" srcOrd="2" destOrd="0" presId="urn:microsoft.com/office/officeart/2005/8/layout/default"/>
    <dgm:cxn modelId="{C401655C-354F-458F-BE72-2FBCB352D559}" type="presParOf" srcId="{2090E2E8-1F04-4CB6-A596-5DB21CF9053B}" destId="{651F81C9-DADA-4455-84C6-E798DE5A8E92}" srcOrd="3" destOrd="0" presId="urn:microsoft.com/office/officeart/2005/8/layout/default"/>
    <dgm:cxn modelId="{61E0C3CA-67F7-46A5-82A4-92FAB7981D93}" type="presParOf" srcId="{2090E2E8-1F04-4CB6-A596-5DB21CF9053B}" destId="{76443279-1102-4F5E-8D29-8FFD1A0B7F7F}" srcOrd="4" destOrd="0" presId="urn:microsoft.com/office/officeart/2005/8/layout/default"/>
    <dgm:cxn modelId="{915A2ED7-D3F1-4BA7-B9BC-7592C78FB733}" type="presParOf" srcId="{2090E2E8-1F04-4CB6-A596-5DB21CF9053B}" destId="{5010297D-1D07-4E78-8997-24CC8284CE1A}" srcOrd="5" destOrd="0" presId="urn:microsoft.com/office/officeart/2005/8/layout/default"/>
    <dgm:cxn modelId="{CE677011-EEE2-497B-B5A9-1E3A64E25FA0}" type="presParOf" srcId="{2090E2E8-1F04-4CB6-A596-5DB21CF9053B}" destId="{D5FBCB3F-DA6F-4114-8295-CF824369D2B2}" srcOrd="6" destOrd="0" presId="urn:microsoft.com/office/officeart/2005/8/layout/default"/>
    <dgm:cxn modelId="{12A7DF3F-FB68-470F-AE48-43212FBEFA05}" type="presParOf" srcId="{2090E2E8-1F04-4CB6-A596-5DB21CF9053B}" destId="{39E2B16E-89C2-47DA-A50B-53FBC4FA335B}" srcOrd="7" destOrd="0" presId="urn:microsoft.com/office/officeart/2005/8/layout/default"/>
    <dgm:cxn modelId="{EF6D7E95-D36D-45E9-B0C1-778512E59D4B}" type="presParOf" srcId="{2090E2E8-1F04-4CB6-A596-5DB21CF9053B}" destId="{A590BA0F-399E-4E21-B7E3-8C804D4C01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08F8FF-84F3-43F6-946B-A8FE2E7F808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60858833-4855-4103-B2F3-2A2F53D6B953}">
      <dgm:prSet phldrT="[Text]"/>
      <dgm:spPr/>
      <dgm:t>
        <a:bodyPr/>
        <a:lstStyle/>
        <a:p>
          <a:r>
            <a:rPr lang="en-US" b="1" dirty="0">
              <a:solidFill>
                <a:schemeClr val="bg1"/>
              </a:solidFill>
            </a:rPr>
            <a:t>Long project gestation periods</a:t>
          </a:r>
          <a:endParaRPr lang="en-GB" b="1" dirty="0">
            <a:solidFill>
              <a:schemeClr val="bg1"/>
            </a:solidFill>
          </a:endParaRPr>
        </a:p>
      </dgm:t>
    </dgm:pt>
    <dgm:pt modelId="{B1BE01FA-B655-4DE2-AF49-EDD528461200}" type="parTrans" cxnId="{E7B7480D-196B-4AA2-B3B0-0CBBE97C2C8E}">
      <dgm:prSet/>
      <dgm:spPr/>
      <dgm:t>
        <a:bodyPr/>
        <a:lstStyle/>
        <a:p>
          <a:endParaRPr lang="en-GB"/>
        </a:p>
      </dgm:t>
    </dgm:pt>
    <dgm:pt modelId="{7CAEBFF2-F1F3-4984-9A73-435F6FBC009A}" type="sibTrans" cxnId="{E7B7480D-196B-4AA2-B3B0-0CBBE97C2C8E}">
      <dgm:prSet/>
      <dgm:spPr/>
      <dgm:t>
        <a:bodyPr/>
        <a:lstStyle/>
        <a:p>
          <a:endParaRPr lang="en-GB"/>
        </a:p>
      </dgm:t>
    </dgm:pt>
    <dgm:pt modelId="{DA003279-2030-4FFF-83FC-3D0C150FCB00}">
      <dgm:prSet phldrT="[Text]"/>
      <dgm:spPr/>
      <dgm:t>
        <a:bodyPr/>
        <a:lstStyle/>
        <a:p>
          <a:r>
            <a:rPr lang="en-US" b="1" dirty="0">
              <a:solidFill>
                <a:schemeClr val="bg1"/>
              </a:solidFill>
            </a:rPr>
            <a:t>Multiple taxation</a:t>
          </a:r>
          <a:endParaRPr lang="en-GB" b="1" dirty="0">
            <a:solidFill>
              <a:schemeClr val="bg1"/>
            </a:solidFill>
          </a:endParaRPr>
        </a:p>
      </dgm:t>
    </dgm:pt>
    <dgm:pt modelId="{A47D1190-99C4-4252-926B-8C8AF5EF7D80}" type="parTrans" cxnId="{2A3AB707-2E96-465B-9E14-E086072095F6}">
      <dgm:prSet/>
      <dgm:spPr/>
      <dgm:t>
        <a:bodyPr/>
        <a:lstStyle/>
        <a:p>
          <a:endParaRPr lang="en-GB"/>
        </a:p>
      </dgm:t>
    </dgm:pt>
    <dgm:pt modelId="{6C79F85F-F728-4650-8D88-8DEC5471B4C5}" type="sibTrans" cxnId="{2A3AB707-2E96-465B-9E14-E086072095F6}">
      <dgm:prSet/>
      <dgm:spPr/>
      <dgm:t>
        <a:bodyPr/>
        <a:lstStyle/>
        <a:p>
          <a:endParaRPr lang="en-GB"/>
        </a:p>
      </dgm:t>
    </dgm:pt>
    <dgm:pt modelId="{5095A26B-2DF0-4EE4-8997-313613B7342B}">
      <dgm:prSet phldrT="[Text]"/>
      <dgm:spPr/>
      <dgm:t>
        <a:bodyPr/>
        <a:lstStyle/>
        <a:p>
          <a:r>
            <a:rPr lang="en-US" b="1" dirty="0">
              <a:solidFill>
                <a:schemeClr val="bg1"/>
              </a:solidFill>
            </a:rPr>
            <a:t>High construction costs</a:t>
          </a:r>
          <a:endParaRPr lang="en-GB" b="1" dirty="0">
            <a:solidFill>
              <a:schemeClr val="bg1"/>
            </a:solidFill>
          </a:endParaRPr>
        </a:p>
      </dgm:t>
    </dgm:pt>
    <dgm:pt modelId="{8AB627ED-72F2-402B-AC15-854985A1B51E}" type="parTrans" cxnId="{0718ACE1-2F21-4528-8CB6-3A31014612F1}">
      <dgm:prSet/>
      <dgm:spPr/>
      <dgm:t>
        <a:bodyPr/>
        <a:lstStyle/>
        <a:p>
          <a:endParaRPr lang="en-GB"/>
        </a:p>
      </dgm:t>
    </dgm:pt>
    <dgm:pt modelId="{7E532DCB-BA6B-422D-937A-6EB9B0B8362A}" type="sibTrans" cxnId="{0718ACE1-2F21-4528-8CB6-3A31014612F1}">
      <dgm:prSet/>
      <dgm:spPr/>
      <dgm:t>
        <a:bodyPr/>
        <a:lstStyle/>
        <a:p>
          <a:endParaRPr lang="en-GB"/>
        </a:p>
      </dgm:t>
    </dgm:pt>
    <dgm:pt modelId="{8F89D4A9-8A0D-4D3E-B088-B998740634F7}">
      <dgm:prSet phldrT="[Text]"/>
      <dgm:spPr/>
      <dgm:t>
        <a:bodyPr/>
        <a:lstStyle/>
        <a:p>
          <a:r>
            <a:rPr lang="en-US" b="1" dirty="0">
              <a:solidFill>
                <a:schemeClr val="bg1"/>
              </a:solidFill>
            </a:rPr>
            <a:t>Complex land government registration procedures</a:t>
          </a:r>
          <a:endParaRPr lang="en-GB" b="1" dirty="0">
            <a:solidFill>
              <a:schemeClr val="bg1"/>
            </a:solidFill>
          </a:endParaRPr>
        </a:p>
      </dgm:t>
    </dgm:pt>
    <dgm:pt modelId="{4217912A-9563-4A77-9B26-76942573CF5E}" type="parTrans" cxnId="{4A423C43-71F5-4753-B785-807EA34F15B8}">
      <dgm:prSet/>
      <dgm:spPr/>
      <dgm:t>
        <a:bodyPr/>
        <a:lstStyle/>
        <a:p>
          <a:endParaRPr lang="en-GB"/>
        </a:p>
      </dgm:t>
    </dgm:pt>
    <dgm:pt modelId="{C5D5B248-77A4-4FAE-8339-A2C404AF2655}" type="sibTrans" cxnId="{4A423C43-71F5-4753-B785-807EA34F15B8}">
      <dgm:prSet/>
      <dgm:spPr/>
      <dgm:t>
        <a:bodyPr/>
        <a:lstStyle/>
        <a:p>
          <a:endParaRPr lang="en-GB"/>
        </a:p>
      </dgm:t>
    </dgm:pt>
    <dgm:pt modelId="{DD273A3A-C15D-4B15-B5A8-2BFCD4D9E103}">
      <dgm:prSet phldrT="[Text]"/>
      <dgm:spPr/>
      <dgm:t>
        <a:bodyPr/>
        <a:lstStyle/>
        <a:p>
          <a:r>
            <a:rPr lang="en-US" b="1" dirty="0">
              <a:solidFill>
                <a:schemeClr val="bg1"/>
              </a:solidFill>
            </a:rPr>
            <a:t>Market fluctuations</a:t>
          </a:r>
          <a:endParaRPr lang="en-GB" b="1" dirty="0">
            <a:solidFill>
              <a:schemeClr val="bg1"/>
            </a:solidFill>
          </a:endParaRPr>
        </a:p>
      </dgm:t>
    </dgm:pt>
    <dgm:pt modelId="{EAD4A792-FA4D-44EC-9F57-2DF9EC6C5D0B}" type="parTrans" cxnId="{2BEF55C9-8A7D-48E5-8109-4868EB23A197}">
      <dgm:prSet/>
      <dgm:spPr/>
      <dgm:t>
        <a:bodyPr/>
        <a:lstStyle/>
        <a:p>
          <a:endParaRPr lang="en-GB"/>
        </a:p>
      </dgm:t>
    </dgm:pt>
    <dgm:pt modelId="{4322B65E-A88E-40C6-A90E-70E0B21F9D24}" type="sibTrans" cxnId="{2BEF55C9-8A7D-48E5-8109-4868EB23A197}">
      <dgm:prSet/>
      <dgm:spPr/>
      <dgm:t>
        <a:bodyPr/>
        <a:lstStyle/>
        <a:p>
          <a:endParaRPr lang="en-GB"/>
        </a:p>
      </dgm:t>
    </dgm:pt>
    <dgm:pt modelId="{2090E2E8-1F04-4CB6-A596-5DB21CF9053B}" type="pres">
      <dgm:prSet presAssocID="{A108F8FF-84F3-43F6-946B-A8FE2E7F8089}" presName="diagram" presStyleCnt="0">
        <dgm:presLayoutVars>
          <dgm:dir/>
          <dgm:resizeHandles val="exact"/>
        </dgm:presLayoutVars>
      </dgm:prSet>
      <dgm:spPr/>
    </dgm:pt>
    <dgm:pt modelId="{0A5B96D2-FAE0-45DA-8BA8-EBEDFF7FC02D}" type="pres">
      <dgm:prSet presAssocID="{60858833-4855-4103-B2F3-2A2F53D6B953}" presName="node" presStyleLbl="node1" presStyleIdx="0" presStyleCnt="5">
        <dgm:presLayoutVars>
          <dgm:bulletEnabled val="1"/>
        </dgm:presLayoutVars>
      </dgm:prSet>
      <dgm:spPr/>
    </dgm:pt>
    <dgm:pt modelId="{3C8FBEDC-431D-4340-B95D-71A82454B7B2}" type="pres">
      <dgm:prSet presAssocID="{7CAEBFF2-F1F3-4984-9A73-435F6FBC009A}" presName="sibTrans" presStyleCnt="0"/>
      <dgm:spPr/>
    </dgm:pt>
    <dgm:pt modelId="{38797B39-10F5-4167-B65C-592AF86ED16A}" type="pres">
      <dgm:prSet presAssocID="{DA003279-2030-4FFF-83FC-3D0C150FCB00}" presName="node" presStyleLbl="node1" presStyleIdx="1" presStyleCnt="5">
        <dgm:presLayoutVars>
          <dgm:bulletEnabled val="1"/>
        </dgm:presLayoutVars>
      </dgm:prSet>
      <dgm:spPr/>
    </dgm:pt>
    <dgm:pt modelId="{651F81C9-DADA-4455-84C6-E798DE5A8E92}" type="pres">
      <dgm:prSet presAssocID="{6C79F85F-F728-4650-8D88-8DEC5471B4C5}" presName="sibTrans" presStyleCnt="0"/>
      <dgm:spPr/>
    </dgm:pt>
    <dgm:pt modelId="{76443279-1102-4F5E-8D29-8FFD1A0B7F7F}" type="pres">
      <dgm:prSet presAssocID="{5095A26B-2DF0-4EE4-8997-313613B7342B}" presName="node" presStyleLbl="node1" presStyleIdx="2" presStyleCnt="5">
        <dgm:presLayoutVars>
          <dgm:bulletEnabled val="1"/>
        </dgm:presLayoutVars>
      </dgm:prSet>
      <dgm:spPr/>
    </dgm:pt>
    <dgm:pt modelId="{5010297D-1D07-4E78-8997-24CC8284CE1A}" type="pres">
      <dgm:prSet presAssocID="{7E532DCB-BA6B-422D-937A-6EB9B0B8362A}" presName="sibTrans" presStyleCnt="0"/>
      <dgm:spPr/>
    </dgm:pt>
    <dgm:pt modelId="{D5FBCB3F-DA6F-4114-8295-CF824369D2B2}" type="pres">
      <dgm:prSet presAssocID="{8F89D4A9-8A0D-4D3E-B088-B998740634F7}" presName="node" presStyleLbl="node1" presStyleIdx="3" presStyleCnt="5">
        <dgm:presLayoutVars>
          <dgm:bulletEnabled val="1"/>
        </dgm:presLayoutVars>
      </dgm:prSet>
      <dgm:spPr/>
    </dgm:pt>
    <dgm:pt modelId="{39E2B16E-89C2-47DA-A50B-53FBC4FA335B}" type="pres">
      <dgm:prSet presAssocID="{C5D5B248-77A4-4FAE-8339-A2C404AF2655}" presName="sibTrans" presStyleCnt="0"/>
      <dgm:spPr/>
    </dgm:pt>
    <dgm:pt modelId="{A590BA0F-399E-4E21-B7E3-8C804D4C0108}" type="pres">
      <dgm:prSet presAssocID="{DD273A3A-C15D-4B15-B5A8-2BFCD4D9E103}" presName="node" presStyleLbl="node1" presStyleIdx="4" presStyleCnt="5" custLinFactNeighborX="7033" custLinFactNeighborY="5861">
        <dgm:presLayoutVars>
          <dgm:bulletEnabled val="1"/>
        </dgm:presLayoutVars>
      </dgm:prSet>
      <dgm:spPr/>
    </dgm:pt>
  </dgm:ptLst>
  <dgm:cxnLst>
    <dgm:cxn modelId="{75EC0305-5E09-4206-B687-2F93D892E37F}" type="presOf" srcId="{8F89D4A9-8A0D-4D3E-B088-B998740634F7}" destId="{D5FBCB3F-DA6F-4114-8295-CF824369D2B2}" srcOrd="0" destOrd="0" presId="urn:microsoft.com/office/officeart/2005/8/layout/default"/>
    <dgm:cxn modelId="{2A3AB707-2E96-465B-9E14-E086072095F6}" srcId="{A108F8FF-84F3-43F6-946B-A8FE2E7F8089}" destId="{DA003279-2030-4FFF-83FC-3D0C150FCB00}" srcOrd="1" destOrd="0" parTransId="{A47D1190-99C4-4252-926B-8C8AF5EF7D80}" sibTransId="{6C79F85F-F728-4650-8D88-8DEC5471B4C5}"/>
    <dgm:cxn modelId="{523CC80A-79CB-4DEB-83FF-970BEF036646}" type="presOf" srcId="{A108F8FF-84F3-43F6-946B-A8FE2E7F8089}" destId="{2090E2E8-1F04-4CB6-A596-5DB21CF9053B}" srcOrd="0" destOrd="0" presId="urn:microsoft.com/office/officeart/2005/8/layout/default"/>
    <dgm:cxn modelId="{E7B7480D-196B-4AA2-B3B0-0CBBE97C2C8E}" srcId="{A108F8FF-84F3-43F6-946B-A8FE2E7F8089}" destId="{60858833-4855-4103-B2F3-2A2F53D6B953}" srcOrd="0" destOrd="0" parTransId="{B1BE01FA-B655-4DE2-AF49-EDD528461200}" sibTransId="{7CAEBFF2-F1F3-4984-9A73-435F6FBC009A}"/>
    <dgm:cxn modelId="{E709882B-0965-4B97-B10C-0844226CB9A6}" type="presOf" srcId="{DD273A3A-C15D-4B15-B5A8-2BFCD4D9E103}" destId="{A590BA0F-399E-4E21-B7E3-8C804D4C0108}" srcOrd="0" destOrd="0" presId="urn:microsoft.com/office/officeart/2005/8/layout/default"/>
    <dgm:cxn modelId="{4A423C43-71F5-4753-B785-807EA34F15B8}" srcId="{A108F8FF-84F3-43F6-946B-A8FE2E7F8089}" destId="{8F89D4A9-8A0D-4D3E-B088-B998740634F7}" srcOrd="3" destOrd="0" parTransId="{4217912A-9563-4A77-9B26-76942573CF5E}" sibTransId="{C5D5B248-77A4-4FAE-8339-A2C404AF2655}"/>
    <dgm:cxn modelId="{91A52D47-2C53-4E09-8377-5294089796FE}" type="presOf" srcId="{DA003279-2030-4FFF-83FC-3D0C150FCB00}" destId="{38797B39-10F5-4167-B65C-592AF86ED16A}" srcOrd="0" destOrd="0" presId="urn:microsoft.com/office/officeart/2005/8/layout/default"/>
    <dgm:cxn modelId="{4BFA7CB7-8A2B-40BD-AB3F-DC001FA0B2F8}" type="presOf" srcId="{5095A26B-2DF0-4EE4-8997-313613B7342B}" destId="{76443279-1102-4F5E-8D29-8FFD1A0B7F7F}" srcOrd="0" destOrd="0" presId="urn:microsoft.com/office/officeart/2005/8/layout/default"/>
    <dgm:cxn modelId="{2BEF55C9-8A7D-48E5-8109-4868EB23A197}" srcId="{A108F8FF-84F3-43F6-946B-A8FE2E7F8089}" destId="{DD273A3A-C15D-4B15-B5A8-2BFCD4D9E103}" srcOrd="4" destOrd="0" parTransId="{EAD4A792-FA4D-44EC-9F57-2DF9EC6C5D0B}" sibTransId="{4322B65E-A88E-40C6-A90E-70E0B21F9D24}"/>
    <dgm:cxn modelId="{0175FFCC-B896-4C3F-A61D-7CB6C43DA1C7}" type="presOf" srcId="{60858833-4855-4103-B2F3-2A2F53D6B953}" destId="{0A5B96D2-FAE0-45DA-8BA8-EBEDFF7FC02D}" srcOrd="0" destOrd="0" presId="urn:microsoft.com/office/officeart/2005/8/layout/default"/>
    <dgm:cxn modelId="{0718ACE1-2F21-4528-8CB6-3A31014612F1}" srcId="{A108F8FF-84F3-43F6-946B-A8FE2E7F8089}" destId="{5095A26B-2DF0-4EE4-8997-313613B7342B}" srcOrd="2" destOrd="0" parTransId="{8AB627ED-72F2-402B-AC15-854985A1B51E}" sibTransId="{7E532DCB-BA6B-422D-937A-6EB9B0B8362A}"/>
    <dgm:cxn modelId="{5AA851F7-107B-4F16-BD89-E3D76D3347A3}" type="presParOf" srcId="{2090E2E8-1F04-4CB6-A596-5DB21CF9053B}" destId="{0A5B96D2-FAE0-45DA-8BA8-EBEDFF7FC02D}" srcOrd="0" destOrd="0" presId="urn:microsoft.com/office/officeart/2005/8/layout/default"/>
    <dgm:cxn modelId="{96F4C443-AD0C-4DEF-85EA-F3011971B097}" type="presParOf" srcId="{2090E2E8-1F04-4CB6-A596-5DB21CF9053B}" destId="{3C8FBEDC-431D-4340-B95D-71A82454B7B2}" srcOrd="1" destOrd="0" presId="urn:microsoft.com/office/officeart/2005/8/layout/default"/>
    <dgm:cxn modelId="{9F96586B-F83D-4927-9A15-D92532D46011}" type="presParOf" srcId="{2090E2E8-1F04-4CB6-A596-5DB21CF9053B}" destId="{38797B39-10F5-4167-B65C-592AF86ED16A}" srcOrd="2" destOrd="0" presId="urn:microsoft.com/office/officeart/2005/8/layout/default"/>
    <dgm:cxn modelId="{C401655C-354F-458F-BE72-2FBCB352D559}" type="presParOf" srcId="{2090E2E8-1F04-4CB6-A596-5DB21CF9053B}" destId="{651F81C9-DADA-4455-84C6-E798DE5A8E92}" srcOrd="3" destOrd="0" presId="urn:microsoft.com/office/officeart/2005/8/layout/default"/>
    <dgm:cxn modelId="{61E0C3CA-67F7-46A5-82A4-92FAB7981D93}" type="presParOf" srcId="{2090E2E8-1F04-4CB6-A596-5DB21CF9053B}" destId="{76443279-1102-4F5E-8D29-8FFD1A0B7F7F}" srcOrd="4" destOrd="0" presId="urn:microsoft.com/office/officeart/2005/8/layout/default"/>
    <dgm:cxn modelId="{915A2ED7-D3F1-4BA7-B9BC-7592C78FB733}" type="presParOf" srcId="{2090E2E8-1F04-4CB6-A596-5DB21CF9053B}" destId="{5010297D-1D07-4E78-8997-24CC8284CE1A}" srcOrd="5" destOrd="0" presId="urn:microsoft.com/office/officeart/2005/8/layout/default"/>
    <dgm:cxn modelId="{CE677011-EEE2-497B-B5A9-1E3A64E25FA0}" type="presParOf" srcId="{2090E2E8-1F04-4CB6-A596-5DB21CF9053B}" destId="{D5FBCB3F-DA6F-4114-8295-CF824369D2B2}" srcOrd="6" destOrd="0" presId="urn:microsoft.com/office/officeart/2005/8/layout/default"/>
    <dgm:cxn modelId="{12A7DF3F-FB68-470F-AE48-43212FBEFA05}" type="presParOf" srcId="{2090E2E8-1F04-4CB6-A596-5DB21CF9053B}" destId="{39E2B16E-89C2-47DA-A50B-53FBC4FA335B}" srcOrd="7" destOrd="0" presId="urn:microsoft.com/office/officeart/2005/8/layout/default"/>
    <dgm:cxn modelId="{EF6D7E95-D36D-45E9-B0C1-778512E59D4B}" type="presParOf" srcId="{2090E2E8-1F04-4CB6-A596-5DB21CF9053B}" destId="{A590BA0F-399E-4E21-B7E3-8C804D4C01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08F8FF-84F3-43F6-946B-A8FE2E7F808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60858833-4855-4103-B2F3-2A2F53D6B953}">
      <dgm:prSet phldrT="[Text]" custT="1"/>
      <dgm:spPr/>
      <dgm:t>
        <a:bodyPr/>
        <a:lstStyle/>
        <a:p>
          <a:r>
            <a:rPr lang="en-GB" sz="3200" b="1" dirty="0">
              <a:solidFill>
                <a:schemeClr val="bg1"/>
              </a:solidFill>
            </a:rPr>
            <a:t>Affordable financing</a:t>
          </a:r>
        </a:p>
      </dgm:t>
    </dgm:pt>
    <dgm:pt modelId="{B1BE01FA-B655-4DE2-AF49-EDD528461200}" type="parTrans" cxnId="{E7B7480D-196B-4AA2-B3B0-0CBBE97C2C8E}">
      <dgm:prSet/>
      <dgm:spPr/>
      <dgm:t>
        <a:bodyPr/>
        <a:lstStyle/>
        <a:p>
          <a:endParaRPr lang="en-GB"/>
        </a:p>
      </dgm:t>
    </dgm:pt>
    <dgm:pt modelId="{7CAEBFF2-F1F3-4984-9A73-435F6FBC009A}" type="sibTrans" cxnId="{E7B7480D-196B-4AA2-B3B0-0CBBE97C2C8E}">
      <dgm:prSet/>
      <dgm:spPr/>
      <dgm:t>
        <a:bodyPr/>
        <a:lstStyle/>
        <a:p>
          <a:endParaRPr lang="en-GB"/>
        </a:p>
      </dgm:t>
    </dgm:pt>
    <dgm:pt modelId="{DA003279-2030-4FFF-83FC-3D0C150FCB00}">
      <dgm:prSet phldrT="[Text]" custT="1"/>
      <dgm:spPr/>
      <dgm:t>
        <a:bodyPr/>
        <a:lstStyle/>
        <a:p>
          <a:r>
            <a:rPr lang="en-GB" sz="4000" b="1" dirty="0">
              <a:solidFill>
                <a:schemeClr val="bg1"/>
              </a:solidFill>
            </a:rPr>
            <a:t>PPPs</a:t>
          </a:r>
        </a:p>
      </dgm:t>
    </dgm:pt>
    <dgm:pt modelId="{A47D1190-99C4-4252-926B-8C8AF5EF7D80}" type="parTrans" cxnId="{2A3AB707-2E96-465B-9E14-E086072095F6}">
      <dgm:prSet/>
      <dgm:spPr/>
      <dgm:t>
        <a:bodyPr/>
        <a:lstStyle/>
        <a:p>
          <a:endParaRPr lang="en-GB"/>
        </a:p>
      </dgm:t>
    </dgm:pt>
    <dgm:pt modelId="{6C79F85F-F728-4650-8D88-8DEC5471B4C5}" type="sibTrans" cxnId="{2A3AB707-2E96-465B-9E14-E086072095F6}">
      <dgm:prSet/>
      <dgm:spPr/>
      <dgm:t>
        <a:bodyPr/>
        <a:lstStyle/>
        <a:p>
          <a:endParaRPr lang="en-GB"/>
        </a:p>
      </dgm:t>
    </dgm:pt>
    <dgm:pt modelId="{5095A26B-2DF0-4EE4-8997-313613B7342B}">
      <dgm:prSet phldrT="[Text]"/>
      <dgm:spPr/>
      <dgm:t>
        <a:bodyPr/>
        <a:lstStyle/>
        <a:p>
          <a:r>
            <a:rPr lang="en-GB" b="1" dirty="0">
              <a:solidFill>
                <a:schemeClr val="bg1"/>
              </a:solidFill>
            </a:rPr>
            <a:t>Entrepreneurship training</a:t>
          </a:r>
        </a:p>
      </dgm:t>
    </dgm:pt>
    <dgm:pt modelId="{8AB627ED-72F2-402B-AC15-854985A1B51E}" type="parTrans" cxnId="{0718ACE1-2F21-4528-8CB6-3A31014612F1}">
      <dgm:prSet/>
      <dgm:spPr/>
      <dgm:t>
        <a:bodyPr/>
        <a:lstStyle/>
        <a:p>
          <a:endParaRPr lang="en-GB"/>
        </a:p>
      </dgm:t>
    </dgm:pt>
    <dgm:pt modelId="{7E532DCB-BA6B-422D-937A-6EB9B0B8362A}" type="sibTrans" cxnId="{0718ACE1-2F21-4528-8CB6-3A31014612F1}">
      <dgm:prSet/>
      <dgm:spPr/>
      <dgm:t>
        <a:bodyPr/>
        <a:lstStyle/>
        <a:p>
          <a:endParaRPr lang="en-GB"/>
        </a:p>
      </dgm:t>
    </dgm:pt>
    <dgm:pt modelId="{8F89D4A9-8A0D-4D3E-B088-B998740634F7}">
      <dgm:prSet phldrT="[Text]" custT="1"/>
      <dgm:spPr/>
      <dgm:t>
        <a:bodyPr/>
        <a:lstStyle/>
        <a:p>
          <a:r>
            <a:rPr lang="en-GB" sz="3200" b="1" dirty="0" err="1">
              <a:solidFill>
                <a:schemeClr val="bg1"/>
              </a:solidFill>
            </a:rPr>
            <a:t>PropTech</a:t>
          </a:r>
          <a:r>
            <a:rPr lang="en-GB" sz="3200" b="1" dirty="0">
              <a:solidFill>
                <a:schemeClr val="bg1"/>
              </a:solidFill>
            </a:rPr>
            <a:t> adoption</a:t>
          </a:r>
        </a:p>
      </dgm:t>
    </dgm:pt>
    <dgm:pt modelId="{4217912A-9563-4A77-9B26-76942573CF5E}" type="parTrans" cxnId="{4A423C43-71F5-4753-B785-807EA34F15B8}">
      <dgm:prSet/>
      <dgm:spPr/>
      <dgm:t>
        <a:bodyPr/>
        <a:lstStyle/>
        <a:p>
          <a:endParaRPr lang="en-GB"/>
        </a:p>
      </dgm:t>
    </dgm:pt>
    <dgm:pt modelId="{C5D5B248-77A4-4FAE-8339-A2C404AF2655}" type="sibTrans" cxnId="{4A423C43-71F5-4753-B785-807EA34F15B8}">
      <dgm:prSet/>
      <dgm:spPr/>
      <dgm:t>
        <a:bodyPr/>
        <a:lstStyle/>
        <a:p>
          <a:endParaRPr lang="en-GB"/>
        </a:p>
      </dgm:t>
    </dgm:pt>
    <dgm:pt modelId="{DD273A3A-C15D-4B15-B5A8-2BFCD4D9E103}">
      <dgm:prSet phldrT="[Text]" custT="1"/>
      <dgm:spPr/>
      <dgm:t>
        <a:bodyPr/>
        <a:lstStyle/>
        <a:p>
          <a:r>
            <a:rPr lang="en-GB" sz="3200" b="1" dirty="0">
              <a:solidFill>
                <a:schemeClr val="bg1"/>
              </a:solidFill>
            </a:rPr>
            <a:t>Better legal frameworks</a:t>
          </a:r>
        </a:p>
      </dgm:t>
    </dgm:pt>
    <dgm:pt modelId="{EAD4A792-FA4D-44EC-9F57-2DF9EC6C5D0B}" type="parTrans" cxnId="{2BEF55C9-8A7D-48E5-8109-4868EB23A197}">
      <dgm:prSet/>
      <dgm:spPr/>
      <dgm:t>
        <a:bodyPr/>
        <a:lstStyle/>
        <a:p>
          <a:endParaRPr lang="en-GB"/>
        </a:p>
      </dgm:t>
    </dgm:pt>
    <dgm:pt modelId="{4322B65E-A88E-40C6-A90E-70E0B21F9D24}" type="sibTrans" cxnId="{2BEF55C9-8A7D-48E5-8109-4868EB23A197}">
      <dgm:prSet/>
      <dgm:spPr/>
      <dgm:t>
        <a:bodyPr/>
        <a:lstStyle/>
        <a:p>
          <a:endParaRPr lang="en-GB"/>
        </a:p>
      </dgm:t>
    </dgm:pt>
    <dgm:pt modelId="{2090E2E8-1F04-4CB6-A596-5DB21CF9053B}" type="pres">
      <dgm:prSet presAssocID="{A108F8FF-84F3-43F6-946B-A8FE2E7F8089}" presName="diagram" presStyleCnt="0">
        <dgm:presLayoutVars>
          <dgm:dir/>
          <dgm:resizeHandles val="exact"/>
        </dgm:presLayoutVars>
      </dgm:prSet>
      <dgm:spPr/>
    </dgm:pt>
    <dgm:pt modelId="{0A5B96D2-FAE0-45DA-8BA8-EBEDFF7FC02D}" type="pres">
      <dgm:prSet presAssocID="{60858833-4855-4103-B2F3-2A2F53D6B953}" presName="node" presStyleLbl="node1" presStyleIdx="0" presStyleCnt="5">
        <dgm:presLayoutVars>
          <dgm:bulletEnabled val="1"/>
        </dgm:presLayoutVars>
      </dgm:prSet>
      <dgm:spPr/>
    </dgm:pt>
    <dgm:pt modelId="{3C8FBEDC-431D-4340-B95D-71A82454B7B2}" type="pres">
      <dgm:prSet presAssocID="{7CAEBFF2-F1F3-4984-9A73-435F6FBC009A}" presName="sibTrans" presStyleCnt="0"/>
      <dgm:spPr/>
    </dgm:pt>
    <dgm:pt modelId="{38797B39-10F5-4167-B65C-592AF86ED16A}" type="pres">
      <dgm:prSet presAssocID="{DA003279-2030-4FFF-83FC-3D0C150FCB00}" presName="node" presStyleLbl="node1" presStyleIdx="1" presStyleCnt="5">
        <dgm:presLayoutVars>
          <dgm:bulletEnabled val="1"/>
        </dgm:presLayoutVars>
      </dgm:prSet>
      <dgm:spPr/>
    </dgm:pt>
    <dgm:pt modelId="{651F81C9-DADA-4455-84C6-E798DE5A8E92}" type="pres">
      <dgm:prSet presAssocID="{6C79F85F-F728-4650-8D88-8DEC5471B4C5}" presName="sibTrans" presStyleCnt="0"/>
      <dgm:spPr/>
    </dgm:pt>
    <dgm:pt modelId="{76443279-1102-4F5E-8D29-8FFD1A0B7F7F}" type="pres">
      <dgm:prSet presAssocID="{5095A26B-2DF0-4EE4-8997-313613B7342B}" presName="node" presStyleLbl="node1" presStyleIdx="2" presStyleCnt="5">
        <dgm:presLayoutVars>
          <dgm:bulletEnabled val="1"/>
        </dgm:presLayoutVars>
      </dgm:prSet>
      <dgm:spPr/>
    </dgm:pt>
    <dgm:pt modelId="{5010297D-1D07-4E78-8997-24CC8284CE1A}" type="pres">
      <dgm:prSet presAssocID="{7E532DCB-BA6B-422D-937A-6EB9B0B8362A}" presName="sibTrans" presStyleCnt="0"/>
      <dgm:spPr/>
    </dgm:pt>
    <dgm:pt modelId="{D5FBCB3F-DA6F-4114-8295-CF824369D2B2}" type="pres">
      <dgm:prSet presAssocID="{8F89D4A9-8A0D-4D3E-B088-B998740634F7}" presName="node" presStyleLbl="node1" presStyleIdx="3" presStyleCnt="5">
        <dgm:presLayoutVars>
          <dgm:bulletEnabled val="1"/>
        </dgm:presLayoutVars>
      </dgm:prSet>
      <dgm:spPr/>
    </dgm:pt>
    <dgm:pt modelId="{39E2B16E-89C2-47DA-A50B-53FBC4FA335B}" type="pres">
      <dgm:prSet presAssocID="{C5D5B248-77A4-4FAE-8339-A2C404AF2655}" presName="sibTrans" presStyleCnt="0"/>
      <dgm:spPr/>
    </dgm:pt>
    <dgm:pt modelId="{A590BA0F-399E-4E21-B7E3-8C804D4C0108}" type="pres">
      <dgm:prSet presAssocID="{DD273A3A-C15D-4B15-B5A8-2BFCD4D9E103}" presName="node" presStyleLbl="node1" presStyleIdx="4" presStyleCnt="5" custLinFactNeighborX="7033" custLinFactNeighborY="5861">
        <dgm:presLayoutVars>
          <dgm:bulletEnabled val="1"/>
        </dgm:presLayoutVars>
      </dgm:prSet>
      <dgm:spPr/>
    </dgm:pt>
  </dgm:ptLst>
  <dgm:cxnLst>
    <dgm:cxn modelId="{75EC0305-5E09-4206-B687-2F93D892E37F}" type="presOf" srcId="{8F89D4A9-8A0D-4D3E-B088-B998740634F7}" destId="{D5FBCB3F-DA6F-4114-8295-CF824369D2B2}" srcOrd="0" destOrd="0" presId="urn:microsoft.com/office/officeart/2005/8/layout/default"/>
    <dgm:cxn modelId="{2A3AB707-2E96-465B-9E14-E086072095F6}" srcId="{A108F8FF-84F3-43F6-946B-A8FE2E7F8089}" destId="{DA003279-2030-4FFF-83FC-3D0C150FCB00}" srcOrd="1" destOrd="0" parTransId="{A47D1190-99C4-4252-926B-8C8AF5EF7D80}" sibTransId="{6C79F85F-F728-4650-8D88-8DEC5471B4C5}"/>
    <dgm:cxn modelId="{523CC80A-79CB-4DEB-83FF-970BEF036646}" type="presOf" srcId="{A108F8FF-84F3-43F6-946B-A8FE2E7F8089}" destId="{2090E2E8-1F04-4CB6-A596-5DB21CF9053B}" srcOrd="0" destOrd="0" presId="urn:microsoft.com/office/officeart/2005/8/layout/default"/>
    <dgm:cxn modelId="{E7B7480D-196B-4AA2-B3B0-0CBBE97C2C8E}" srcId="{A108F8FF-84F3-43F6-946B-A8FE2E7F8089}" destId="{60858833-4855-4103-B2F3-2A2F53D6B953}" srcOrd="0" destOrd="0" parTransId="{B1BE01FA-B655-4DE2-AF49-EDD528461200}" sibTransId="{7CAEBFF2-F1F3-4984-9A73-435F6FBC009A}"/>
    <dgm:cxn modelId="{E709882B-0965-4B97-B10C-0844226CB9A6}" type="presOf" srcId="{DD273A3A-C15D-4B15-B5A8-2BFCD4D9E103}" destId="{A590BA0F-399E-4E21-B7E3-8C804D4C0108}" srcOrd="0" destOrd="0" presId="urn:microsoft.com/office/officeart/2005/8/layout/default"/>
    <dgm:cxn modelId="{4A423C43-71F5-4753-B785-807EA34F15B8}" srcId="{A108F8FF-84F3-43F6-946B-A8FE2E7F8089}" destId="{8F89D4A9-8A0D-4D3E-B088-B998740634F7}" srcOrd="3" destOrd="0" parTransId="{4217912A-9563-4A77-9B26-76942573CF5E}" sibTransId="{C5D5B248-77A4-4FAE-8339-A2C404AF2655}"/>
    <dgm:cxn modelId="{91A52D47-2C53-4E09-8377-5294089796FE}" type="presOf" srcId="{DA003279-2030-4FFF-83FC-3D0C150FCB00}" destId="{38797B39-10F5-4167-B65C-592AF86ED16A}" srcOrd="0" destOrd="0" presId="urn:microsoft.com/office/officeart/2005/8/layout/default"/>
    <dgm:cxn modelId="{4BFA7CB7-8A2B-40BD-AB3F-DC001FA0B2F8}" type="presOf" srcId="{5095A26B-2DF0-4EE4-8997-313613B7342B}" destId="{76443279-1102-4F5E-8D29-8FFD1A0B7F7F}" srcOrd="0" destOrd="0" presId="urn:microsoft.com/office/officeart/2005/8/layout/default"/>
    <dgm:cxn modelId="{2BEF55C9-8A7D-48E5-8109-4868EB23A197}" srcId="{A108F8FF-84F3-43F6-946B-A8FE2E7F8089}" destId="{DD273A3A-C15D-4B15-B5A8-2BFCD4D9E103}" srcOrd="4" destOrd="0" parTransId="{EAD4A792-FA4D-44EC-9F57-2DF9EC6C5D0B}" sibTransId="{4322B65E-A88E-40C6-A90E-70E0B21F9D24}"/>
    <dgm:cxn modelId="{0175FFCC-B896-4C3F-A61D-7CB6C43DA1C7}" type="presOf" srcId="{60858833-4855-4103-B2F3-2A2F53D6B953}" destId="{0A5B96D2-FAE0-45DA-8BA8-EBEDFF7FC02D}" srcOrd="0" destOrd="0" presId="urn:microsoft.com/office/officeart/2005/8/layout/default"/>
    <dgm:cxn modelId="{0718ACE1-2F21-4528-8CB6-3A31014612F1}" srcId="{A108F8FF-84F3-43F6-946B-A8FE2E7F8089}" destId="{5095A26B-2DF0-4EE4-8997-313613B7342B}" srcOrd="2" destOrd="0" parTransId="{8AB627ED-72F2-402B-AC15-854985A1B51E}" sibTransId="{7E532DCB-BA6B-422D-937A-6EB9B0B8362A}"/>
    <dgm:cxn modelId="{5AA851F7-107B-4F16-BD89-E3D76D3347A3}" type="presParOf" srcId="{2090E2E8-1F04-4CB6-A596-5DB21CF9053B}" destId="{0A5B96D2-FAE0-45DA-8BA8-EBEDFF7FC02D}" srcOrd="0" destOrd="0" presId="urn:microsoft.com/office/officeart/2005/8/layout/default"/>
    <dgm:cxn modelId="{96F4C443-AD0C-4DEF-85EA-F3011971B097}" type="presParOf" srcId="{2090E2E8-1F04-4CB6-A596-5DB21CF9053B}" destId="{3C8FBEDC-431D-4340-B95D-71A82454B7B2}" srcOrd="1" destOrd="0" presId="urn:microsoft.com/office/officeart/2005/8/layout/default"/>
    <dgm:cxn modelId="{9F96586B-F83D-4927-9A15-D92532D46011}" type="presParOf" srcId="{2090E2E8-1F04-4CB6-A596-5DB21CF9053B}" destId="{38797B39-10F5-4167-B65C-592AF86ED16A}" srcOrd="2" destOrd="0" presId="urn:microsoft.com/office/officeart/2005/8/layout/default"/>
    <dgm:cxn modelId="{C401655C-354F-458F-BE72-2FBCB352D559}" type="presParOf" srcId="{2090E2E8-1F04-4CB6-A596-5DB21CF9053B}" destId="{651F81C9-DADA-4455-84C6-E798DE5A8E92}" srcOrd="3" destOrd="0" presId="urn:microsoft.com/office/officeart/2005/8/layout/default"/>
    <dgm:cxn modelId="{61E0C3CA-67F7-46A5-82A4-92FAB7981D93}" type="presParOf" srcId="{2090E2E8-1F04-4CB6-A596-5DB21CF9053B}" destId="{76443279-1102-4F5E-8D29-8FFD1A0B7F7F}" srcOrd="4" destOrd="0" presId="urn:microsoft.com/office/officeart/2005/8/layout/default"/>
    <dgm:cxn modelId="{915A2ED7-D3F1-4BA7-B9BC-7592C78FB733}" type="presParOf" srcId="{2090E2E8-1F04-4CB6-A596-5DB21CF9053B}" destId="{5010297D-1D07-4E78-8997-24CC8284CE1A}" srcOrd="5" destOrd="0" presId="urn:microsoft.com/office/officeart/2005/8/layout/default"/>
    <dgm:cxn modelId="{CE677011-EEE2-497B-B5A9-1E3A64E25FA0}" type="presParOf" srcId="{2090E2E8-1F04-4CB6-A596-5DB21CF9053B}" destId="{D5FBCB3F-DA6F-4114-8295-CF824369D2B2}" srcOrd="6" destOrd="0" presId="urn:microsoft.com/office/officeart/2005/8/layout/default"/>
    <dgm:cxn modelId="{12A7DF3F-FB68-470F-AE48-43212FBEFA05}" type="presParOf" srcId="{2090E2E8-1F04-4CB6-A596-5DB21CF9053B}" destId="{39E2B16E-89C2-47DA-A50B-53FBC4FA335B}" srcOrd="7" destOrd="0" presId="urn:microsoft.com/office/officeart/2005/8/layout/default"/>
    <dgm:cxn modelId="{EF6D7E95-D36D-45E9-B0C1-778512E59D4B}" type="presParOf" srcId="{2090E2E8-1F04-4CB6-A596-5DB21CF9053B}" destId="{A590BA0F-399E-4E21-B7E3-8C804D4C01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08F8FF-84F3-43F6-946B-A8FE2E7F808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60858833-4855-4103-B2F3-2A2F53D6B953}">
      <dgm:prSet phldrT="[Text]"/>
      <dgm:spPr/>
      <dgm:t>
        <a:bodyPr/>
        <a:lstStyle/>
        <a:p>
          <a:r>
            <a:rPr lang="en-US" b="1" dirty="0">
              <a:solidFill>
                <a:schemeClr val="bg1"/>
              </a:solidFill>
            </a:rPr>
            <a:t>Create supportive government policies</a:t>
          </a:r>
          <a:endParaRPr lang="en-GB" b="1" dirty="0">
            <a:solidFill>
              <a:schemeClr val="bg1"/>
            </a:solidFill>
          </a:endParaRPr>
        </a:p>
      </dgm:t>
    </dgm:pt>
    <dgm:pt modelId="{B1BE01FA-B655-4DE2-AF49-EDD528461200}" type="parTrans" cxnId="{E7B7480D-196B-4AA2-B3B0-0CBBE97C2C8E}">
      <dgm:prSet/>
      <dgm:spPr/>
      <dgm:t>
        <a:bodyPr/>
        <a:lstStyle/>
        <a:p>
          <a:endParaRPr lang="en-GB"/>
        </a:p>
      </dgm:t>
    </dgm:pt>
    <dgm:pt modelId="{7CAEBFF2-F1F3-4984-9A73-435F6FBC009A}" type="sibTrans" cxnId="{E7B7480D-196B-4AA2-B3B0-0CBBE97C2C8E}">
      <dgm:prSet/>
      <dgm:spPr/>
      <dgm:t>
        <a:bodyPr/>
        <a:lstStyle/>
        <a:p>
          <a:endParaRPr lang="en-GB"/>
        </a:p>
      </dgm:t>
    </dgm:pt>
    <dgm:pt modelId="{DA003279-2030-4FFF-83FC-3D0C150FCB00}">
      <dgm:prSet phldrT="[Text]"/>
      <dgm:spPr/>
      <dgm:t>
        <a:bodyPr/>
        <a:lstStyle/>
        <a:p>
          <a:r>
            <a:rPr lang="en-US" b="1" dirty="0">
              <a:solidFill>
                <a:schemeClr val="bg1"/>
              </a:solidFill>
            </a:rPr>
            <a:t>Improve infrastructure development</a:t>
          </a:r>
          <a:endParaRPr lang="en-GB" b="1" dirty="0">
            <a:solidFill>
              <a:schemeClr val="bg1"/>
            </a:solidFill>
          </a:endParaRPr>
        </a:p>
      </dgm:t>
    </dgm:pt>
    <dgm:pt modelId="{A47D1190-99C4-4252-926B-8C8AF5EF7D80}" type="parTrans" cxnId="{2A3AB707-2E96-465B-9E14-E086072095F6}">
      <dgm:prSet/>
      <dgm:spPr/>
      <dgm:t>
        <a:bodyPr/>
        <a:lstStyle/>
        <a:p>
          <a:endParaRPr lang="en-GB"/>
        </a:p>
      </dgm:t>
    </dgm:pt>
    <dgm:pt modelId="{6C79F85F-F728-4650-8D88-8DEC5471B4C5}" type="sibTrans" cxnId="{2A3AB707-2E96-465B-9E14-E086072095F6}">
      <dgm:prSet/>
      <dgm:spPr/>
      <dgm:t>
        <a:bodyPr/>
        <a:lstStyle/>
        <a:p>
          <a:endParaRPr lang="en-GB"/>
        </a:p>
      </dgm:t>
    </dgm:pt>
    <dgm:pt modelId="{5095A26B-2DF0-4EE4-8997-313613B7342B}">
      <dgm:prSet phldrT="[Text]"/>
      <dgm:spPr/>
      <dgm:t>
        <a:bodyPr/>
        <a:lstStyle/>
        <a:p>
          <a:r>
            <a:rPr lang="en-US" b="1" dirty="0">
              <a:solidFill>
                <a:schemeClr val="bg1"/>
              </a:solidFill>
            </a:rPr>
            <a:t>Strengthen mortgage institutions</a:t>
          </a:r>
          <a:endParaRPr lang="en-GB" b="1" dirty="0">
            <a:solidFill>
              <a:schemeClr val="bg1"/>
            </a:solidFill>
          </a:endParaRPr>
        </a:p>
      </dgm:t>
    </dgm:pt>
    <dgm:pt modelId="{8AB627ED-72F2-402B-AC15-854985A1B51E}" type="parTrans" cxnId="{0718ACE1-2F21-4528-8CB6-3A31014612F1}">
      <dgm:prSet/>
      <dgm:spPr/>
      <dgm:t>
        <a:bodyPr/>
        <a:lstStyle/>
        <a:p>
          <a:endParaRPr lang="en-GB"/>
        </a:p>
      </dgm:t>
    </dgm:pt>
    <dgm:pt modelId="{7E532DCB-BA6B-422D-937A-6EB9B0B8362A}" type="sibTrans" cxnId="{0718ACE1-2F21-4528-8CB6-3A31014612F1}">
      <dgm:prSet/>
      <dgm:spPr/>
      <dgm:t>
        <a:bodyPr/>
        <a:lstStyle/>
        <a:p>
          <a:endParaRPr lang="en-GB"/>
        </a:p>
      </dgm:t>
    </dgm:pt>
    <dgm:pt modelId="{8F89D4A9-8A0D-4D3E-B088-B998740634F7}">
      <dgm:prSet phldrT="[Text]"/>
      <dgm:spPr/>
      <dgm:t>
        <a:bodyPr/>
        <a:lstStyle/>
        <a:p>
          <a:r>
            <a:rPr lang="en-US" b="1" dirty="0">
              <a:solidFill>
                <a:schemeClr val="bg1"/>
              </a:solidFill>
            </a:rPr>
            <a:t>Encourage sustainable and affordable housing initiatives</a:t>
          </a:r>
          <a:endParaRPr lang="en-GB" b="1" dirty="0">
            <a:solidFill>
              <a:schemeClr val="bg1"/>
            </a:solidFill>
          </a:endParaRPr>
        </a:p>
      </dgm:t>
    </dgm:pt>
    <dgm:pt modelId="{4217912A-9563-4A77-9B26-76942573CF5E}" type="parTrans" cxnId="{4A423C43-71F5-4753-B785-807EA34F15B8}">
      <dgm:prSet/>
      <dgm:spPr/>
      <dgm:t>
        <a:bodyPr/>
        <a:lstStyle/>
        <a:p>
          <a:endParaRPr lang="en-GB"/>
        </a:p>
      </dgm:t>
    </dgm:pt>
    <dgm:pt modelId="{C5D5B248-77A4-4FAE-8339-A2C404AF2655}" type="sibTrans" cxnId="{4A423C43-71F5-4753-B785-807EA34F15B8}">
      <dgm:prSet/>
      <dgm:spPr/>
      <dgm:t>
        <a:bodyPr/>
        <a:lstStyle/>
        <a:p>
          <a:endParaRPr lang="en-GB"/>
        </a:p>
      </dgm:t>
    </dgm:pt>
    <dgm:pt modelId="{DD273A3A-C15D-4B15-B5A8-2BFCD4D9E103}">
      <dgm:prSet phldrT="[Text]"/>
      <dgm:spPr/>
      <dgm:t>
        <a:bodyPr/>
        <a:lstStyle/>
        <a:p>
          <a:r>
            <a:rPr lang="en-US" b="1" dirty="0">
              <a:solidFill>
                <a:schemeClr val="bg1"/>
              </a:solidFill>
            </a:rPr>
            <a:t>Focus on customer satisfaction</a:t>
          </a:r>
          <a:endParaRPr lang="en-GB" b="1" dirty="0">
            <a:solidFill>
              <a:schemeClr val="bg1"/>
            </a:solidFill>
          </a:endParaRPr>
        </a:p>
      </dgm:t>
    </dgm:pt>
    <dgm:pt modelId="{EAD4A792-FA4D-44EC-9F57-2DF9EC6C5D0B}" type="parTrans" cxnId="{2BEF55C9-8A7D-48E5-8109-4868EB23A197}">
      <dgm:prSet/>
      <dgm:spPr/>
      <dgm:t>
        <a:bodyPr/>
        <a:lstStyle/>
        <a:p>
          <a:endParaRPr lang="en-GB"/>
        </a:p>
      </dgm:t>
    </dgm:pt>
    <dgm:pt modelId="{4322B65E-A88E-40C6-A90E-70E0B21F9D24}" type="sibTrans" cxnId="{2BEF55C9-8A7D-48E5-8109-4868EB23A197}">
      <dgm:prSet/>
      <dgm:spPr/>
      <dgm:t>
        <a:bodyPr/>
        <a:lstStyle/>
        <a:p>
          <a:endParaRPr lang="en-GB"/>
        </a:p>
      </dgm:t>
    </dgm:pt>
    <dgm:pt modelId="{2090E2E8-1F04-4CB6-A596-5DB21CF9053B}" type="pres">
      <dgm:prSet presAssocID="{A108F8FF-84F3-43F6-946B-A8FE2E7F8089}" presName="diagram" presStyleCnt="0">
        <dgm:presLayoutVars>
          <dgm:dir/>
          <dgm:resizeHandles val="exact"/>
        </dgm:presLayoutVars>
      </dgm:prSet>
      <dgm:spPr/>
    </dgm:pt>
    <dgm:pt modelId="{0A5B96D2-FAE0-45DA-8BA8-EBEDFF7FC02D}" type="pres">
      <dgm:prSet presAssocID="{60858833-4855-4103-B2F3-2A2F53D6B953}" presName="node" presStyleLbl="node1" presStyleIdx="0" presStyleCnt="5">
        <dgm:presLayoutVars>
          <dgm:bulletEnabled val="1"/>
        </dgm:presLayoutVars>
      </dgm:prSet>
      <dgm:spPr/>
    </dgm:pt>
    <dgm:pt modelId="{3C8FBEDC-431D-4340-B95D-71A82454B7B2}" type="pres">
      <dgm:prSet presAssocID="{7CAEBFF2-F1F3-4984-9A73-435F6FBC009A}" presName="sibTrans" presStyleCnt="0"/>
      <dgm:spPr/>
    </dgm:pt>
    <dgm:pt modelId="{38797B39-10F5-4167-B65C-592AF86ED16A}" type="pres">
      <dgm:prSet presAssocID="{DA003279-2030-4FFF-83FC-3D0C150FCB00}" presName="node" presStyleLbl="node1" presStyleIdx="1" presStyleCnt="5">
        <dgm:presLayoutVars>
          <dgm:bulletEnabled val="1"/>
        </dgm:presLayoutVars>
      </dgm:prSet>
      <dgm:spPr/>
    </dgm:pt>
    <dgm:pt modelId="{651F81C9-DADA-4455-84C6-E798DE5A8E92}" type="pres">
      <dgm:prSet presAssocID="{6C79F85F-F728-4650-8D88-8DEC5471B4C5}" presName="sibTrans" presStyleCnt="0"/>
      <dgm:spPr/>
    </dgm:pt>
    <dgm:pt modelId="{76443279-1102-4F5E-8D29-8FFD1A0B7F7F}" type="pres">
      <dgm:prSet presAssocID="{5095A26B-2DF0-4EE4-8997-313613B7342B}" presName="node" presStyleLbl="node1" presStyleIdx="2" presStyleCnt="5" custLinFactNeighborX="13" custLinFactNeighborY="1758">
        <dgm:presLayoutVars>
          <dgm:bulletEnabled val="1"/>
        </dgm:presLayoutVars>
      </dgm:prSet>
      <dgm:spPr/>
    </dgm:pt>
    <dgm:pt modelId="{5010297D-1D07-4E78-8997-24CC8284CE1A}" type="pres">
      <dgm:prSet presAssocID="{7E532DCB-BA6B-422D-937A-6EB9B0B8362A}" presName="sibTrans" presStyleCnt="0"/>
      <dgm:spPr/>
    </dgm:pt>
    <dgm:pt modelId="{D5FBCB3F-DA6F-4114-8295-CF824369D2B2}" type="pres">
      <dgm:prSet presAssocID="{8F89D4A9-8A0D-4D3E-B088-B998740634F7}" presName="node" presStyleLbl="node1" presStyleIdx="3" presStyleCnt="5">
        <dgm:presLayoutVars>
          <dgm:bulletEnabled val="1"/>
        </dgm:presLayoutVars>
      </dgm:prSet>
      <dgm:spPr/>
    </dgm:pt>
    <dgm:pt modelId="{39E2B16E-89C2-47DA-A50B-53FBC4FA335B}" type="pres">
      <dgm:prSet presAssocID="{C5D5B248-77A4-4FAE-8339-A2C404AF2655}" presName="sibTrans" presStyleCnt="0"/>
      <dgm:spPr/>
    </dgm:pt>
    <dgm:pt modelId="{A590BA0F-399E-4E21-B7E3-8C804D4C0108}" type="pres">
      <dgm:prSet presAssocID="{DD273A3A-C15D-4B15-B5A8-2BFCD4D9E103}" presName="node" presStyleLbl="node1" presStyleIdx="4" presStyleCnt="5" custLinFactNeighborX="7033" custLinFactNeighborY="5861">
        <dgm:presLayoutVars>
          <dgm:bulletEnabled val="1"/>
        </dgm:presLayoutVars>
      </dgm:prSet>
      <dgm:spPr/>
    </dgm:pt>
  </dgm:ptLst>
  <dgm:cxnLst>
    <dgm:cxn modelId="{75EC0305-5E09-4206-B687-2F93D892E37F}" type="presOf" srcId="{8F89D4A9-8A0D-4D3E-B088-B998740634F7}" destId="{D5FBCB3F-DA6F-4114-8295-CF824369D2B2}" srcOrd="0" destOrd="0" presId="urn:microsoft.com/office/officeart/2005/8/layout/default"/>
    <dgm:cxn modelId="{2A3AB707-2E96-465B-9E14-E086072095F6}" srcId="{A108F8FF-84F3-43F6-946B-A8FE2E7F8089}" destId="{DA003279-2030-4FFF-83FC-3D0C150FCB00}" srcOrd="1" destOrd="0" parTransId="{A47D1190-99C4-4252-926B-8C8AF5EF7D80}" sibTransId="{6C79F85F-F728-4650-8D88-8DEC5471B4C5}"/>
    <dgm:cxn modelId="{523CC80A-79CB-4DEB-83FF-970BEF036646}" type="presOf" srcId="{A108F8FF-84F3-43F6-946B-A8FE2E7F8089}" destId="{2090E2E8-1F04-4CB6-A596-5DB21CF9053B}" srcOrd="0" destOrd="0" presId="urn:microsoft.com/office/officeart/2005/8/layout/default"/>
    <dgm:cxn modelId="{E7B7480D-196B-4AA2-B3B0-0CBBE97C2C8E}" srcId="{A108F8FF-84F3-43F6-946B-A8FE2E7F8089}" destId="{60858833-4855-4103-B2F3-2A2F53D6B953}" srcOrd="0" destOrd="0" parTransId="{B1BE01FA-B655-4DE2-AF49-EDD528461200}" sibTransId="{7CAEBFF2-F1F3-4984-9A73-435F6FBC009A}"/>
    <dgm:cxn modelId="{E709882B-0965-4B97-B10C-0844226CB9A6}" type="presOf" srcId="{DD273A3A-C15D-4B15-B5A8-2BFCD4D9E103}" destId="{A590BA0F-399E-4E21-B7E3-8C804D4C0108}" srcOrd="0" destOrd="0" presId="urn:microsoft.com/office/officeart/2005/8/layout/default"/>
    <dgm:cxn modelId="{4A423C43-71F5-4753-B785-807EA34F15B8}" srcId="{A108F8FF-84F3-43F6-946B-A8FE2E7F8089}" destId="{8F89D4A9-8A0D-4D3E-B088-B998740634F7}" srcOrd="3" destOrd="0" parTransId="{4217912A-9563-4A77-9B26-76942573CF5E}" sibTransId="{C5D5B248-77A4-4FAE-8339-A2C404AF2655}"/>
    <dgm:cxn modelId="{91A52D47-2C53-4E09-8377-5294089796FE}" type="presOf" srcId="{DA003279-2030-4FFF-83FC-3D0C150FCB00}" destId="{38797B39-10F5-4167-B65C-592AF86ED16A}" srcOrd="0" destOrd="0" presId="urn:microsoft.com/office/officeart/2005/8/layout/default"/>
    <dgm:cxn modelId="{4BFA7CB7-8A2B-40BD-AB3F-DC001FA0B2F8}" type="presOf" srcId="{5095A26B-2DF0-4EE4-8997-313613B7342B}" destId="{76443279-1102-4F5E-8D29-8FFD1A0B7F7F}" srcOrd="0" destOrd="0" presId="urn:microsoft.com/office/officeart/2005/8/layout/default"/>
    <dgm:cxn modelId="{2BEF55C9-8A7D-48E5-8109-4868EB23A197}" srcId="{A108F8FF-84F3-43F6-946B-A8FE2E7F8089}" destId="{DD273A3A-C15D-4B15-B5A8-2BFCD4D9E103}" srcOrd="4" destOrd="0" parTransId="{EAD4A792-FA4D-44EC-9F57-2DF9EC6C5D0B}" sibTransId="{4322B65E-A88E-40C6-A90E-70E0B21F9D24}"/>
    <dgm:cxn modelId="{0175FFCC-B896-4C3F-A61D-7CB6C43DA1C7}" type="presOf" srcId="{60858833-4855-4103-B2F3-2A2F53D6B953}" destId="{0A5B96D2-FAE0-45DA-8BA8-EBEDFF7FC02D}" srcOrd="0" destOrd="0" presId="urn:microsoft.com/office/officeart/2005/8/layout/default"/>
    <dgm:cxn modelId="{0718ACE1-2F21-4528-8CB6-3A31014612F1}" srcId="{A108F8FF-84F3-43F6-946B-A8FE2E7F8089}" destId="{5095A26B-2DF0-4EE4-8997-313613B7342B}" srcOrd="2" destOrd="0" parTransId="{8AB627ED-72F2-402B-AC15-854985A1B51E}" sibTransId="{7E532DCB-BA6B-422D-937A-6EB9B0B8362A}"/>
    <dgm:cxn modelId="{5AA851F7-107B-4F16-BD89-E3D76D3347A3}" type="presParOf" srcId="{2090E2E8-1F04-4CB6-A596-5DB21CF9053B}" destId="{0A5B96D2-FAE0-45DA-8BA8-EBEDFF7FC02D}" srcOrd="0" destOrd="0" presId="urn:microsoft.com/office/officeart/2005/8/layout/default"/>
    <dgm:cxn modelId="{96F4C443-AD0C-4DEF-85EA-F3011971B097}" type="presParOf" srcId="{2090E2E8-1F04-4CB6-A596-5DB21CF9053B}" destId="{3C8FBEDC-431D-4340-B95D-71A82454B7B2}" srcOrd="1" destOrd="0" presId="urn:microsoft.com/office/officeart/2005/8/layout/default"/>
    <dgm:cxn modelId="{9F96586B-F83D-4927-9A15-D92532D46011}" type="presParOf" srcId="{2090E2E8-1F04-4CB6-A596-5DB21CF9053B}" destId="{38797B39-10F5-4167-B65C-592AF86ED16A}" srcOrd="2" destOrd="0" presId="urn:microsoft.com/office/officeart/2005/8/layout/default"/>
    <dgm:cxn modelId="{C401655C-354F-458F-BE72-2FBCB352D559}" type="presParOf" srcId="{2090E2E8-1F04-4CB6-A596-5DB21CF9053B}" destId="{651F81C9-DADA-4455-84C6-E798DE5A8E92}" srcOrd="3" destOrd="0" presId="urn:microsoft.com/office/officeart/2005/8/layout/default"/>
    <dgm:cxn modelId="{61E0C3CA-67F7-46A5-82A4-92FAB7981D93}" type="presParOf" srcId="{2090E2E8-1F04-4CB6-A596-5DB21CF9053B}" destId="{76443279-1102-4F5E-8D29-8FFD1A0B7F7F}" srcOrd="4" destOrd="0" presId="urn:microsoft.com/office/officeart/2005/8/layout/default"/>
    <dgm:cxn modelId="{915A2ED7-D3F1-4BA7-B9BC-7592C78FB733}" type="presParOf" srcId="{2090E2E8-1F04-4CB6-A596-5DB21CF9053B}" destId="{5010297D-1D07-4E78-8997-24CC8284CE1A}" srcOrd="5" destOrd="0" presId="urn:microsoft.com/office/officeart/2005/8/layout/default"/>
    <dgm:cxn modelId="{CE677011-EEE2-497B-B5A9-1E3A64E25FA0}" type="presParOf" srcId="{2090E2E8-1F04-4CB6-A596-5DB21CF9053B}" destId="{D5FBCB3F-DA6F-4114-8295-CF824369D2B2}" srcOrd="6" destOrd="0" presId="urn:microsoft.com/office/officeart/2005/8/layout/default"/>
    <dgm:cxn modelId="{12A7DF3F-FB68-470F-AE48-43212FBEFA05}" type="presParOf" srcId="{2090E2E8-1F04-4CB6-A596-5DB21CF9053B}" destId="{39E2B16E-89C2-47DA-A50B-53FBC4FA335B}" srcOrd="7" destOrd="0" presId="urn:microsoft.com/office/officeart/2005/8/layout/default"/>
    <dgm:cxn modelId="{EF6D7E95-D36D-45E9-B0C1-778512E59D4B}" type="presParOf" srcId="{2090E2E8-1F04-4CB6-A596-5DB21CF9053B}" destId="{A590BA0F-399E-4E21-B7E3-8C804D4C010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08F8FF-84F3-43F6-946B-A8FE2E7F808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60858833-4855-4103-B2F3-2A2F53D6B953}">
      <dgm:prSet phldrT="[Text]"/>
      <dgm:spPr/>
      <dgm:t>
        <a:bodyPr/>
        <a:lstStyle/>
        <a:p>
          <a:r>
            <a:rPr lang="en-US" b="1" dirty="0">
              <a:solidFill>
                <a:schemeClr val="bg1"/>
              </a:solidFill>
            </a:rPr>
            <a:t>Simplify land acquisition and titling processes</a:t>
          </a:r>
          <a:endParaRPr lang="en-GB" b="1" dirty="0">
            <a:solidFill>
              <a:schemeClr val="bg1"/>
            </a:solidFill>
          </a:endParaRPr>
        </a:p>
      </dgm:t>
    </dgm:pt>
    <dgm:pt modelId="{B1BE01FA-B655-4DE2-AF49-EDD528461200}" type="parTrans" cxnId="{E7B7480D-196B-4AA2-B3B0-0CBBE97C2C8E}">
      <dgm:prSet/>
      <dgm:spPr/>
      <dgm:t>
        <a:bodyPr/>
        <a:lstStyle/>
        <a:p>
          <a:endParaRPr lang="en-GB"/>
        </a:p>
      </dgm:t>
    </dgm:pt>
    <dgm:pt modelId="{7CAEBFF2-F1F3-4984-9A73-435F6FBC009A}" type="sibTrans" cxnId="{E7B7480D-196B-4AA2-B3B0-0CBBE97C2C8E}">
      <dgm:prSet/>
      <dgm:spPr/>
      <dgm:t>
        <a:bodyPr/>
        <a:lstStyle/>
        <a:p>
          <a:endParaRPr lang="en-GB"/>
        </a:p>
      </dgm:t>
    </dgm:pt>
    <dgm:pt modelId="{DA003279-2030-4FFF-83FC-3D0C150FCB00}">
      <dgm:prSet phldrT="[Text]"/>
      <dgm:spPr/>
      <dgm:t>
        <a:bodyPr/>
        <a:lstStyle/>
        <a:p>
          <a:r>
            <a:rPr lang="en-US" b="1" dirty="0">
              <a:solidFill>
                <a:schemeClr val="bg1"/>
              </a:solidFill>
            </a:rPr>
            <a:t>Focus on customer satisfaction.</a:t>
          </a:r>
          <a:endParaRPr lang="en-GB" b="1" dirty="0">
            <a:solidFill>
              <a:schemeClr val="bg1"/>
            </a:solidFill>
          </a:endParaRPr>
        </a:p>
      </dgm:t>
    </dgm:pt>
    <dgm:pt modelId="{A47D1190-99C4-4252-926B-8C8AF5EF7D80}" type="parTrans" cxnId="{2A3AB707-2E96-465B-9E14-E086072095F6}">
      <dgm:prSet/>
      <dgm:spPr/>
      <dgm:t>
        <a:bodyPr/>
        <a:lstStyle/>
        <a:p>
          <a:endParaRPr lang="en-GB"/>
        </a:p>
      </dgm:t>
    </dgm:pt>
    <dgm:pt modelId="{6C79F85F-F728-4650-8D88-8DEC5471B4C5}" type="sibTrans" cxnId="{2A3AB707-2E96-465B-9E14-E086072095F6}">
      <dgm:prSet/>
      <dgm:spPr/>
      <dgm:t>
        <a:bodyPr/>
        <a:lstStyle/>
        <a:p>
          <a:endParaRPr lang="en-GB"/>
        </a:p>
      </dgm:t>
    </dgm:pt>
    <dgm:pt modelId="{2090E2E8-1F04-4CB6-A596-5DB21CF9053B}" type="pres">
      <dgm:prSet presAssocID="{A108F8FF-84F3-43F6-946B-A8FE2E7F8089}" presName="diagram" presStyleCnt="0">
        <dgm:presLayoutVars>
          <dgm:dir/>
          <dgm:resizeHandles val="exact"/>
        </dgm:presLayoutVars>
      </dgm:prSet>
      <dgm:spPr/>
    </dgm:pt>
    <dgm:pt modelId="{0A5B96D2-FAE0-45DA-8BA8-EBEDFF7FC02D}" type="pres">
      <dgm:prSet presAssocID="{60858833-4855-4103-B2F3-2A2F53D6B953}" presName="node" presStyleLbl="node1" presStyleIdx="0" presStyleCnt="2" custLinFactNeighborX="2462">
        <dgm:presLayoutVars>
          <dgm:bulletEnabled val="1"/>
        </dgm:presLayoutVars>
      </dgm:prSet>
      <dgm:spPr/>
    </dgm:pt>
    <dgm:pt modelId="{3C8FBEDC-431D-4340-B95D-71A82454B7B2}" type="pres">
      <dgm:prSet presAssocID="{7CAEBFF2-F1F3-4984-9A73-435F6FBC009A}" presName="sibTrans" presStyleCnt="0"/>
      <dgm:spPr/>
    </dgm:pt>
    <dgm:pt modelId="{38797B39-10F5-4167-B65C-592AF86ED16A}" type="pres">
      <dgm:prSet presAssocID="{DA003279-2030-4FFF-83FC-3D0C150FCB00}" presName="node" presStyleLbl="node1" presStyleIdx="1" presStyleCnt="2">
        <dgm:presLayoutVars>
          <dgm:bulletEnabled val="1"/>
        </dgm:presLayoutVars>
      </dgm:prSet>
      <dgm:spPr/>
    </dgm:pt>
  </dgm:ptLst>
  <dgm:cxnLst>
    <dgm:cxn modelId="{2A3AB707-2E96-465B-9E14-E086072095F6}" srcId="{A108F8FF-84F3-43F6-946B-A8FE2E7F8089}" destId="{DA003279-2030-4FFF-83FC-3D0C150FCB00}" srcOrd="1" destOrd="0" parTransId="{A47D1190-99C4-4252-926B-8C8AF5EF7D80}" sibTransId="{6C79F85F-F728-4650-8D88-8DEC5471B4C5}"/>
    <dgm:cxn modelId="{523CC80A-79CB-4DEB-83FF-970BEF036646}" type="presOf" srcId="{A108F8FF-84F3-43F6-946B-A8FE2E7F8089}" destId="{2090E2E8-1F04-4CB6-A596-5DB21CF9053B}" srcOrd="0" destOrd="0" presId="urn:microsoft.com/office/officeart/2005/8/layout/default"/>
    <dgm:cxn modelId="{E7B7480D-196B-4AA2-B3B0-0CBBE97C2C8E}" srcId="{A108F8FF-84F3-43F6-946B-A8FE2E7F8089}" destId="{60858833-4855-4103-B2F3-2A2F53D6B953}" srcOrd="0" destOrd="0" parTransId="{B1BE01FA-B655-4DE2-AF49-EDD528461200}" sibTransId="{7CAEBFF2-F1F3-4984-9A73-435F6FBC009A}"/>
    <dgm:cxn modelId="{91A52D47-2C53-4E09-8377-5294089796FE}" type="presOf" srcId="{DA003279-2030-4FFF-83FC-3D0C150FCB00}" destId="{38797B39-10F5-4167-B65C-592AF86ED16A}" srcOrd="0" destOrd="0" presId="urn:microsoft.com/office/officeart/2005/8/layout/default"/>
    <dgm:cxn modelId="{0175FFCC-B896-4C3F-A61D-7CB6C43DA1C7}" type="presOf" srcId="{60858833-4855-4103-B2F3-2A2F53D6B953}" destId="{0A5B96D2-FAE0-45DA-8BA8-EBEDFF7FC02D}" srcOrd="0" destOrd="0" presId="urn:microsoft.com/office/officeart/2005/8/layout/default"/>
    <dgm:cxn modelId="{5AA851F7-107B-4F16-BD89-E3D76D3347A3}" type="presParOf" srcId="{2090E2E8-1F04-4CB6-A596-5DB21CF9053B}" destId="{0A5B96D2-FAE0-45DA-8BA8-EBEDFF7FC02D}" srcOrd="0" destOrd="0" presId="urn:microsoft.com/office/officeart/2005/8/layout/default"/>
    <dgm:cxn modelId="{96F4C443-AD0C-4DEF-85EA-F3011971B097}" type="presParOf" srcId="{2090E2E8-1F04-4CB6-A596-5DB21CF9053B}" destId="{3C8FBEDC-431D-4340-B95D-71A82454B7B2}" srcOrd="1" destOrd="0" presId="urn:microsoft.com/office/officeart/2005/8/layout/default"/>
    <dgm:cxn modelId="{9F96586B-F83D-4927-9A15-D92532D46011}" type="presParOf" srcId="{2090E2E8-1F04-4CB6-A596-5DB21CF9053B}" destId="{38797B39-10F5-4167-B65C-592AF86ED16A}"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965E0-23D5-4355-903E-0FE3708ADB0C}">
      <dsp:nvSpPr>
        <dsp:cNvPr id="0" name=""/>
        <dsp:cNvSpPr/>
      </dsp:nvSpPr>
      <dsp:spPr>
        <a:xfrm>
          <a:off x="0" y="280491"/>
          <a:ext cx="2795984" cy="1677590"/>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solidFill>
                <a:schemeClr val="bg1"/>
              </a:solidFill>
            </a:rPr>
            <a:t>Wealth creation</a:t>
          </a:r>
        </a:p>
      </dsp:txBody>
      <dsp:txXfrm>
        <a:off x="0" y="280491"/>
        <a:ext cx="2795984" cy="1677590"/>
      </dsp:txXfrm>
    </dsp:sp>
    <dsp:sp modelId="{C7454463-4800-4B88-965C-A1A02E90522C}">
      <dsp:nvSpPr>
        <dsp:cNvPr id="0" name=""/>
        <dsp:cNvSpPr/>
      </dsp:nvSpPr>
      <dsp:spPr>
        <a:xfrm>
          <a:off x="3075582" y="280491"/>
          <a:ext cx="2795984" cy="1677590"/>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GB" sz="4400" kern="1200" dirty="0"/>
            <a:t>Housing Provision</a:t>
          </a:r>
        </a:p>
      </dsp:txBody>
      <dsp:txXfrm>
        <a:off x="3075582" y="280491"/>
        <a:ext cx="2795984" cy="1677590"/>
      </dsp:txXfrm>
    </dsp:sp>
    <dsp:sp modelId="{88BCA0BE-30E2-4A40-A13A-07FBBF14BEDB}">
      <dsp:nvSpPr>
        <dsp:cNvPr id="0" name=""/>
        <dsp:cNvSpPr/>
      </dsp:nvSpPr>
      <dsp:spPr>
        <a:xfrm>
          <a:off x="6151165" y="280491"/>
          <a:ext cx="2795984" cy="1677590"/>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Employment Generation</a:t>
          </a:r>
        </a:p>
      </dsp:txBody>
      <dsp:txXfrm>
        <a:off x="6151165" y="280491"/>
        <a:ext cx="2795984" cy="1677590"/>
      </dsp:txXfrm>
    </dsp:sp>
    <dsp:sp modelId="{9EE5D52C-E80B-4C43-A93C-2CC8CE925BDA}">
      <dsp:nvSpPr>
        <dsp:cNvPr id="0" name=""/>
        <dsp:cNvSpPr/>
      </dsp:nvSpPr>
      <dsp:spPr>
        <a:xfrm>
          <a:off x="1537791" y="2237680"/>
          <a:ext cx="2795984" cy="1677590"/>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kern="1200" dirty="0"/>
            <a:t>Sustainable Housing</a:t>
          </a:r>
        </a:p>
      </dsp:txBody>
      <dsp:txXfrm>
        <a:off x="1537791" y="2237680"/>
        <a:ext cx="2795984" cy="1677590"/>
      </dsp:txXfrm>
    </dsp:sp>
    <dsp:sp modelId="{601D1B56-D1B7-4BE7-A3C0-4C9ECE39972C}">
      <dsp:nvSpPr>
        <dsp:cNvPr id="0" name=""/>
        <dsp:cNvSpPr/>
      </dsp:nvSpPr>
      <dsp:spPr>
        <a:xfrm>
          <a:off x="4613374" y="2237680"/>
          <a:ext cx="2795984" cy="1677590"/>
        </a:xfrm>
        <a:prstGeom prst="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Urban/Rural Development</a:t>
          </a:r>
        </a:p>
      </dsp:txBody>
      <dsp:txXfrm>
        <a:off x="4613374" y="2237680"/>
        <a:ext cx="2795984" cy="16775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9D386-C07A-4EA8-929D-97AB97F86A5E}">
      <dsp:nvSpPr>
        <dsp:cNvPr id="0" name=""/>
        <dsp:cNvSpPr/>
      </dsp:nvSpPr>
      <dsp:spPr>
        <a:xfrm>
          <a:off x="197763" y="113"/>
          <a:ext cx="2285886" cy="137153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dirty="0">
              <a:solidFill>
                <a:schemeClr val="bg1"/>
              </a:solidFill>
            </a:rPr>
            <a:t>Investment Clubs</a:t>
          </a:r>
        </a:p>
      </dsp:txBody>
      <dsp:txXfrm>
        <a:off x="197763" y="113"/>
        <a:ext cx="2285886" cy="1371531"/>
      </dsp:txXfrm>
    </dsp:sp>
    <dsp:sp modelId="{56FBDBEE-69B1-4DCC-8191-F50CF8144F98}">
      <dsp:nvSpPr>
        <dsp:cNvPr id="0" name=""/>
        <dsp:cNvSpPr/>
      </dsp:nvSpPr>
      <dsp:spPr>
        <a:xfrm>
          <a:off x="2712238" y="113"/>
          <a:ext cx="2285886" cy="1371531"/>
        </a:xfrm>
        <a:prstGeom prst="rect">
          <a:avLst/>
        </a:prstGeom>
        <a:solidFill>
          <a:schemeClr val="accent4">
            <a:hueOff val="664690"/>
            <a:satOff val="240"/>
            <a:lumOff val="-19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dirty="0">
              <a:solidFill>
                <a:schemeClr val="bg1"/>
              </a:solidFill>
            </a:rPr>
            <a:t>Training Academies</a:t>
          </a:r>
        </a:p>
      </dsp:txBody>
      <dsp:txXfrm>
        <a:off x="2712238" y="113"/>
        <a:ext cx="2285886" cy="1371531"/>
      </dsp:txXfrm>
    </dsp:sp>
    <dsp:sp modelId="{0BF8B82D-CEF4-420A-8DB1-5ABD87BFCD31}">
      <dsp:nvSpPr>
        <dsp:cNvPr id="0" name=""/>
        <dsp:cNvSpPr/>
      </dsp:nvSpPr>
      <dsp:spPr>
        <a:xfrm>
          <a:off x="197763" y="1600234"/>
          <a:ext cx="2285886" cy="1371531"/>
        </a:xfrm>
        <a:prstGeom prst="rect">
          <a:avLst/>
        </a:prstGeom>
        <a:solidFill>
          <a:schemeClr val="accent4">
            <a:hueOff val="1329380"/>
            <a:satOff val="481"/>
            <a:lumOff val="-39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dirty="0">
              <a:solidFill>
                <a:schemeClr val="bg1"/>
              </a:solidFill>
            </a:rPr>
            <a:t>Mortgage Brokerage</a:t>
          </a:r>
        </a:p>
      </dsp:txBody>
      <dsp:txXfrm>
        <a:off x="197763" y="1600234"/>
        <a:ext cx="2285886" cy="1371531"/>
      </dsp:txXfrm>
    </dsp:sp>
    <dsp:sp modelId="{F1DAC0D0-21FC-48D4-8D98-F71AD39B88B2}">
      <dsp:nvSpPr>
        <dsp:cNvPr id="0" name=""/>
        <dsp:cNvSpPr/>
      </dsp:nvSpPr>
      <dsp:spPr>
        <a:xfrm>
          <a:off x="2712238" y="1679028"/>
          <a:ext cx="2285886" cy="1371531"/>
        </a:xfrm>
        <a:prstGeom prst="rect">
          <a:avLst/>
        </a:prstGeom>
        <a:solidFill>
          <a:schemeClr val="accent4">
            <a:hueOff val="1994071"/>
            <a:satOff val="721"/>
            <a:lumOff val="-5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dirty="0">
              <a:solidFill>
                <a:schemeClr val="bg1"/>
              </a:solidFill>
            </a:rPr>
            <a:t>Smart Building Solutions</a:t>
          </a:r>
        </a:p>
      </dsp:txBody>
      <dsp:txXfrm>
        <a:off x="2712238" y="1679028"/>
        <a:ext cx="2285886" cy="1371531"/>
      </dsp:txXfrm>
    </dsp:sp>
    <dsp:sp modelId="{42DAF9E1-2C78-4DA4-8451-4A306E0E9362}">
      <dsp:nvSpPr>
        <dsp:cNvPr id="0" name=""/>
        <dsp:cNvSpPr/>
      </dsp:nvSpPr>
      <dsp:spPr>
        <a:xfrm>
          <a:off x="1455000" y="3200354"/>
          <a:ext cx="2285886" cy="1371531"/>
        </a:xfrm>
        <a:prstGeom prst="rect">
          <a:avLst/>
        </a:prstGeom>
        <a:solidFill>
          <a:schemeClr val="accent4">
            <a:hueOff val="2658761"/>
            <a:satOff val="962"/>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kern="1200" dirty="0">
              <a:solidFill>
                <a:schemeClr val="bg1"/>
              </a:solidFill>
            </a:rPr>
            <a:t>Blockchain transactions</a:t>
          </a:r>
        </a:p>
      </dsp:txBody>
      <dsp:txXfrm>
        <a:off x="1455000" y="3200354"/>
        <a:ext cx="2285886" cy="1371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FC6F6A-095B-4AA0-9C3A-6A5DEEE6F948}">
      <dsp:nvSpPr>
        <dsp:cNvPr id="0" name=""/>
        <dsp:cNvSpPr/>
      </dsp:nvSpPr>
      <dsp:spPr>
        <a:xfrm>
          <a:off x="0" y="280491"/>
          <a:ext cx="2795984" cy="167759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VISIONARY</a:t>
          </a:r>
        </a:p>
      </dsp:txBody>
      <dsp:txXfrm>
        <a:off x="0" y="280491"/>
        <a:ext cx="2795984" cy="1677590"/>
      </dsp:txXfrm>
    </dsp:sp>
    <dsp:sp modelId="{75BAD0AE-E40D-4B3E-87C0-B832E9ECC3A6}">
      <dsp:nvSpPr>
        <dsp:cNvPr id="0" name=""/>
        <dsp:cNvSpPr/>
      </dsp:nvSpPr>
      <dsp:spPr>
        <a:xfrm>
          <a:off x="3075582" y="280491"/>
          <a:ext cx="2795984" cy="167759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RISK TAKING</a:t>
          </a:r>
        </a:p>
      </dsp:txBody>
      <dsp:txXfrm>
        <a:off x="3075582" y="280491"/>
        <a:ext cx="2795984" cy="1677590"/>
      </dsp:txXfrm>
    </dsp:sp>
    <dsp:sp modelId="{AA658AF5-9B14-4868-9EE7-EFE66BF6E674}">
      <dsp:nvSpPr>
        <dsp:cNvPr id="0" name=""/>
        <dsp:cNvSpPr/>
      </dsp:nvSpPr>
      <dsp:spPr>
        <a:xfrm>
          <a:off x="6151165" y="280491"/>
          <a:ext cx="2795984" cy="167759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INNOVATION</a:t>
          </a:r>
        </a:p>
      </dsp:txBody>
      <dsp:txXfrm>
        <a:off x="6151165" y="280491"/>
        <a:ext cx="2795984" cy="1677590"/>
      </dsp:txXfrm>
    </dsp:sp>
    <dsp:sp modelId="{09A503F1-88A7-452B-AB08-FDDE34D0B402}">
      <dsp:nvSpPr>
        <dsp:cNvPr id="0" name=""/>
        <dsp:cNvSpPr/>
      </dsp:nvSpPr>
      <dsp:spPr>
        <a:xfrm>
          <a:off x="1537791" y="2237680"/>
          <a:ext cx="2795984" cy="167759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FINANCIAL COMPETENCE</a:t>
          </a:r>
        </a:p>
      </dsp:txBody>
      <dsp:txXfrm>
        <a:off x="1537791" y="2237680"/>
        <a:ext cx="2795984" cy="1677590"/>
      </dsp:txXfrm>
    </dsp:sp>
    <dsp:sp modelId="{9881A836-FB0B-4433-A4AD-F44A9C92D0F4}">
      <dsp:nvSpPr>
        <dsp:cNvPr id="0" name=""/>
        <dsp:cNvSpPr/>
      </dsp:nvSpPr>
      <dsp:spPr>
        <a:xfrm>
          <a:off x="4613374" y="2237680"/>
          <a:ext cx="2795984" cy="1677590"/>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INTEGRITY</a:t>
          </a:r>
        </a:p>
      </dsp:txBody>
      <dsp:txXfrm>
        <a:off x="4613374" y="2237680"/>
        <a:ext cx="2795984" cy="1677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2A13D-4A8E-4FD4-9515-263A5409A004}">
      <dsp:nvSpPr>
        <dsp:cNvPr id="0" name=""/>
        <dsp:cNvSpPr/>
      </dsp:nvSpPr>
      <dsp:spPr>
        <a:xfrm>
          <a:off x="0" y="280491"/>
          <a:ext cx="2795984" cy="1677590"/>
        </a:xfrm>
        <a:prstGeom prst="rect">
          <a:avLst/>
        </a:prstGeom>
        <a:solidFill>
          <a:schemeClr val="accent4">
            <a:shade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b="1" kern="1200" dirty="0">
              <a:solidFill>
                <a:schemeClr val="bg1"/>
              </a:solidFill>
            </a:rPr>
            <a:t>Addresses housing deficits</a:t>
          </a:r>
        </a:p>
      </dsp:txBody>
      <dsp:txXfrm>
        <a:off x="0" y="280491"/>
        <a:ext cx="2795984" cy="1677590"/>
      </dsp:txXfrm>
    </dsp:sp>
    <dsp:sp modelId="{65568D61-AE72-4D33-B5AE-2F07021A3088}">
      <dsp:nvSpPr>
        <dsp:cNvPr id="0" name=""/>
        <dsp:cNvSpPr/>
      </dsp:nvSpPr>
      <dsp:spPr>
        <a:xfrm>
          <a:off x="3075582" y="280491"/>
          <a:ext cx="2795984" cy="1677590"/>
        </a:xfrm>
        <a:prstGeom prst="rect">
          <a:avLst/>
        </a:prstGeom>
        <a:solidFill>
          <a:schemeClr val="accent4">
            <a:shade val="50000"/>
            <a:hueOff val="-80346"/>
            <a:satOff val="-1178"/>
            <a:lumOff val="16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b="1" kern="1200" dirty="0">
              <a:solidFill>
                <a:schemeClr val="bg1"/>
              </a:solidFill>
            </a:rPr>
            <a:t>Encourages innovation</a:t>
          </a:r>
        </a:p>
      </dsp:txBody>
      <dsp:txXfrm>
        <a:off x="3075582" y="280491"/>
        <a:ext cx="2795984" cy="1677590"/>
      </dsp:txXfrm>
    </dsp:sp>
    <dsp:sp modelId="{6C83123D-6A83-4731-8B1A-625413B5AF28}">
      <dsp:nvSpPr>
        <dsp:cNvPr id="0" name=""/>
        <dsp:cNvSpPr/>
      </dsp:nvSpPr>
      <dsp:spPr>
        <a:xfrm>
          <a:off x="6151165" y="280491"/>
          <a:ext cx="2795984" cy="1677590"/>
        </a:xfrm>
        <a:prstGeom prst="rect">
          <a:avLst/>
        </a:prstGeom>
        <a:solidFill>
          <a:schemeClr val="accent4">
            <a:shade val="50000"/>
            <a:hueOff val="-160693"/>
            <a:satOff val="-2355"/>
            <a:lumOff val="32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b="1" kern="1200" dirty="0">
              <a:solidFill>
                <a:schemeClr val="bg1"/>
              </a:solidFill>
            </a:rPr>
            <a:t>Creates jobs</a:t>
          </a:r>
        </a:p>
      </dsp:txBody>
      <dsp:txXfrm>
        <a:off x="6151165" y="280491"/>
        <a:ext cx="2795984" cy="1677590"/>
      </dsp:txXfrm>
    </dsp:sp>
    <dsp:sp modelId="{D45D8F5E-8BD3-4ABF-8755-95684461D95F}">
      <dsp:nvSpPr>
        <dsp:cNvPr id="0" name=""/>
        <dsp:cNvSpPr/>
      </dsp:nvSpPr>
      <dsp:spPr>
        <a:xfrm>
          <a:off x="1537791" y="2237680"/>
          <a:ext cx="2795984" cy="1677590"/>
        </a:xfrm>
        <a:prstGeom prst="rect">
          <a:avLst/>
        </a:prstGeom>
        <a:solidFill>
          <a:schemeClr val="accent4">
            <a:shade val="50000"/>
            <a:hueOff val="-160693"/>
            <a:satOff val="-2355"/>
            <a:lumOff val="32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b="1" kern="1200" dirty="0">
              <a:solidFill>
                <a:schemeClr val="bg1"/>
              </a:solidFill>
            </a:rPr>
            <a:t>Enhances marketing</a:t>
          </a:r>
        </a:p>
      </dsp:txBody>
      <dsp:txXfrm>
        <a:off x="1537791" y="2237680"/>
        <a:ext cx="2795984" cy="1677590"/>
      </dsp:txXfrm>
    </dsp:sp>
    <dsp:sp modelId="{51E7D856-E961-453A-8743-9116F6D05C89}">
      <dsp:nvSpPr>
        <dsp:cNvPr id="0" name=""/>
        <dsp:cNvSpPr/>
      </dsp:nvSpPr>
      <dsp:spPr>
        <a:xfrm>
          <a:off x="4613374" y="2237680"/>
          <a:ext cx="2795984" cy="1677590"/>
        </a:xfrm>
        <a:prstGeom prst="rect">
          <a:avLst/>
        </a:prstGeom>
        <a:solidFill>
          <a:schemeClr val="accent4">
            <a:shade val="50000"/>
            <a:hueOff val="-80346"/>
            <a:satOff val="-1178"/>
            <a:lumOff val="16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b="1" kern="1200" dirty="0">
              <a:solidFill>
                <a:schemeClr val="bg1"/>
              </a:solidFill>
            </a:rPr>
            <a:t>Drives </a:t>
          </a:r>
          <a:r>
            <a:rPr lang="en-GB" sz="3300" b="1" kern="1200" dirty="0" err="1">
              <a:solidFill>
                <a:schemeClr val="bg1"/>
              </a:solidFill>
            </a:rPr>
            <a:t>PropTech</a:t>
          </a:r>
          <a:endParaRPr lang="en-GB" sz="3300" b="1" kern="1200" dirty="0">
            <a:solidFill>
              <a:schemeClr val="bg1"/>
            </a:solidFill>
          </a:endParaRPr>
        </a:p>
      </dsp:txBody>
      <dsp:txXfrm>
        <a:off x="4613374" y="2237680"/>
        <a:ext cx="2795984" cy="1677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9D386-C07A-4EA8-929D-97AB97F86A5E}">
      <dsp:nvSpPr>
        <dsp:cNvPr id="0" name=""/>
        <dsp:cNvSpPr/>
      </dsp:nvSpPr>
      <dsp:spPr>
        <a:xfrm>
          <a:off x="197763" y="113"/>
          <a:ext cx="2285886" cy="137153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Smart homes</a:t>
          </a:r>
        </a:p>
      </dsp:txBody>
      <dsp:txXfrm>
        <a:off x="197763" y="113"/>
        <a:ext cx="2285886" cy="1371531"/>
      </dsp:txXfrm>
    </dsp:sp>
    <dsp:sp modelId="{56FBDBEE-69B1-4DCC-8191-F50CF8144F98}">
      <dsp:nvSpPr>
        <dsp:cNvPr id="0" name=""/>
        <dsp:cNvSpPr/>
      </dsp:nvSpPr>
      <dsp:spPr>
        <a:xfrm>
          <a:off x="2712238" y="113"/>
          <a:ext cx="2285886" cy="1371531"/>
        </a:xfrm>
        <a:prstGeom prst="rect">
          <a:avLst/>
        </a:prstGeom>
        <a:solidFill>
          <a:schemeClr val="accent4">
            <a:hueOff val="664690"/>
            <a:satOff val="240"/>
            <a:lumOff val="-196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Green buildings</a:t>
          </a:r>
        </a:p>
      </dsp:txBody>
      <dsp:txXfrm>
        <a:off x="2712238" y="113"/>
        <a:ext cx="2285886" cy="1371531"/>
      </dsp:txXfrm>
    </dsp:sp>
    <dsp:sp modelId="{0BF8B82D-CEF4-420A-8DB1-5ABD87BFCD31}">
      <dsp:nvSpPr>
        <dsp:cNvPr id="0" name=""/>
        <dsp:cNvSpPr/>
      </dsp:nvSpPr>
      <dsp:spPr>
        <a:xfrm>
          <a:off x="197763" y="1600234"/>
          <a:ext cx="2285886" cy="1371531"/>
        </a:xfrm>
        <a:prstGeom prst="rect">
          <a:avLst/>
        </a:prstGeom>
        <a:solidFill>
          <a:schemeClr val="accent4">
            <a:hueOff val="1329380"/>
            <a:satOff val="481"/>
            <a:lumOff val="-392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Online marketplaces</a:t>
          </a:r>
        </a:p>
      </dsp:txBody>
      <dsp:txXfrm>
        <a:off x="197763" y="1600234"/>
        <a:ext cx="2285886" cy="1371531"/>
      </dsp:txXfrm>
    </dsp:sp>
    <dsp:sp modelId="{F1DAC0D0-21FC-48D4-8D98-F71AD39B88B2}">
      <dsp:nvSpPr>
        <dsp:cNvPr id="0" name=""/>
        <dsp:cNvSpPr/>
      </dsp:nvSpPr>
      <dsp:spPr>
        <a:xfrm>
          <a:off x="2712238" y="1679028"/>
          <a:ext cx="2285886" cy="1371531"/>
        </a:xfrm>
        <a:prstGeom prst="rect">
          <a:avLst/>
        </a:prstGeom>
        <a:solidFill>
          <a:schemeClr val="accent4">
            <a:hueOff val="1994071"/>
            <a:satOff val="721"/>
            <a:lumOff val="-5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Modular housing</a:t>
          </a:r>
        </a:p>
      </dsp:txBody>
      <dsp:txXfrm>
        <a:off x="2712238" y="1679028"/>
        <a:ext cx="2285886" cy="1371531"/>
      </dsp:txXfrm>
    </dsp:sp>
    <dsp:sp modelId="{42DAF9E1-2C78-4DA4-8451-4A306E0E9362}">
      <dsp:nvSpPr>
        <dsp:cNvPr id="0" name=""/>
        <dsp:cNvSpPr/>
      </dsp:nvSpPr>
      <dsp:spPr>
        <a:xfrm>
          <a:off x="1455000" y="3200354"/>
          <a:ext cx="2285886" cy="1371531"/>
        </a:xfrm>
        <a:prstGeom prst="rect">
          <a:avLst/>
        </a:prstGeom>
        <a:solidFill>
          <a:schemeClr val="accent4">
            <a:hueOff val="2658761"/>
            <a:satOff val="962"/>
            <a:lumOff val="-784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Blockchain transactions</a:t>
          </a:r>
        </a:p>
      </dsp:txBody>
      <dsp:txXfrm>
        <a:off x="1455000" y="3200354"/>
        <a:ext cx="2285886" cy="1371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B96D2-FAE0-45DA-8BA8-EBEDFF7FC02D}">
      <dsp:nvSpPr>
        <dsp:cNvPr id="0" name=""/>
        <dsp:cNvSpPr/>
      </dsp:nvSpPr>
      <dsp:spPr>
        <a:xfrm>
          <a:off x="0" y="280491"/>
          <a:ext cx="2795984" cy="167759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bg1"/>
              </a:solidFill>
            </a:rPr>
            <a:t>High land costs</a:t>
          </a:r>
        </a:p>
      </dsp:txBody>
      <dsp:txXfrm>
        <a:off x="0" y="280491"/>
        <a:ext cx="2795984" cy="1677590"/>
      </dsp:txXfrm>
    </dsp:sp>
    <dsp:sp modelId="{38797B39-10F5-4167-B65C-592AF86ED16A}">
      <dsp:nvSpPr>
        <dsp:cNvPr id="0" name=""/>
        <dsp:cNvSpPr/>
      </dsp:nvSpPr>
      <dsp:spPr>
        <a:xfrm>
          <a:off x="3075582" y="280491"/>
          <a:ext cx="2795984" cy="1677590"/>
        </a:xfrm>
        <a:prstGeom prst="rect">
          <a:avLst/>
        </a:prstGeom>
        <a:solidFill>
          <a:schemeClr val="accent5">
            <a:hueOff val="1559309"/>
            <a:satOff val="-1003"/>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bg1"/>
              </a:solidFill>
            </a:rPr>
            <a:t>Limited finance</a:t>
          </a:r>
        </a:p>
      </dsp:txBody>
      <dsp:txXfrm>
        <a:off x="3075582" y="280491"/>
        <a:ext cx="2795984" cy="1677590"/>
      </dsp:txXfrm>
    </dsp:sp>
    <dsp:sp modelId="{76443279-1102-4F5E-8D29-8FFD1A0B7F7F}">
      <dsp:nvSpPr>
        <dsp:cNvPr id="0" name=""/>
        <dsp:cNvSpPr/>
      </dsp:nvSpPr>
      <dsp:spPr>
        <a:xfrm>
          <a:off x="6151165" y="280491"/>
          <a:ext cx="2795984" cy="1677590"/>
        </a:xfrm>
        <a:prstGeom prst="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bg1"/>
              </a:solidFill>
            </a:rPr>
            <a:t>Poor infrastructure</a:t>
          </a:r>
        </a:p>
      </dsp:txBody>
      <dsp:txXfrm>
        <a:off x="6151165" y="280491"/>
        <a:ext cx="2795984" cy="1677590"/>
      </dsp:txXfrm>
    </dsp:sp>
    <dsp:sp modelId="{D5FBCB3F-DA6F-4114-8295-CF824369D2B2}">
      <dsp:nvSpPr>
        <dsp:cNvPr id="0" name=""/>
        <dsp:cNvSpPr/>
      </dsp:nvSpPr>
      <dsp:spPr>
        <a:xfrm>
          <a:off x="1537791" y="2237680"/>
          <a:ext cx="2795984" cy="1677590"/>
        </a:xfrm>
        <a:prstGeom prst="rect">
          <a:avLst/>
        </a:prstGeom>
        <a:solidFill>
          <a:schemeClr val="accent5">
            <a:hueOff val="4677928"/>
            <a:satOff val="-3010"/>
            <a:lumOff val="2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bg1"/>
              </a:solidFill>
            </a:rPr>
            <a:t>Policy inconsistency</a:t>
          </a:r>
        </a:p>
      </dsp:txBody>
      <dsp:txXfrm>
        <a:off x="1537791" y="2237680"/>
        <a:ext cx="2795984" cy="1677590"/>
      </dsp:txXfrm>
    </dsp:sp>
    <dsp:sp modelId="{A590BA0F-399E-4E21-B7E3-8C804D4C0108}">
      <dsp:nvSpPr>
        <dsp:cNvPr id="0" name=""/>
        <dsp:cNvSpPr/>
      </dsp:nvSpPr>
      <dsp:spPr>
        <a:xfrm>
          <a:off x="4810015" y="2336003"/>
          <a:ext cx="2795984" cy="1677590"/>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GB" sz="4900" b="1" kern="1200" dirty="0">
              <a:solidFill>
                <a:schemeClr val="bg1"/>
              </a:solidFill>
            </a:rPr>
            <a:t>Inflation</a:t>
          </a:r>
        </a:p>
      </dsp:txBody>
      <dsp:txXfrm>
        <a:off x="4810015" y="2336003"/>
        <a:ext cx="2795984" cy="1677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B96D2-FAE0-45DA-8BA8-EBEDFF7FC02D}">
      <dsp:nvSpPr>
        <dsp:cNvPr id="0" name=""/>
        <dsp:cNvSpPr/>
      </dsp:nvSpPr>
      <dsp:spPr>
        <a:xfrm>
          <a:off x="0" y="280491"/>
          <a:ext cx="2795984" cy="167759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Long project gestation periods</a:t>
          </a:r>
          <a:endParaRPr lang="en-GB" sz="2600" b="1" kern="1200" dirty="0">
            <a:solidFill>
              <a:schemeClr val="bg1"/>
            </a:solidFill>
          </a:endParaRPr>
        </a:p>
      </dsp:txBody>
      <dsp:txXfrm>
        <a:off x="0" y="280491"/>
        <a:ext cx="2795984" cy="1677590"/>
      </dsp:txXfrm>
    </dsp:sp>
    <dsp:sp modelId="{38797B39-10F5-4167-B65C-592AF86ED16A}">
      <dsp:nvSpPr>
        <dsp:cNvPr id="0" name=""/>
        <dsp:cNvSpPr/>
      </dsp:nvSpPr>
      <dsp:spPr>
        <a:xfrm>
          <a:off x="3075582" y="280491"/>
          <a:ext cx="2795984" cy="1677590"/>
        </a:xfrm>
        <a:prstGeom prst="rect">
          <a:avLst/>
        </a:prstGeom>
        <a:solidFill>
          <a:schemeClr val="accent5">
            <a:hueOff val="1559309"/>
            <a:satOff val="-1003"/>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Multiple taxation</a:t>
          </a:r>
          <a:endParaRPr lang="en-GB" sz="2600" b="1" kern="1200" dirty="0">
            <a:solidFill>
              <a:schemeClr val="bg1"/>
            </a:solidFill>
          </a:endParaRPr>
        </a:p>
      </dsp:txBody>
      <dsp:txXfrm>
        <a:off x="3075582" y="280491"/>
        <a:ext cx="2795984" cy="1677590"/>
      </dsp:txXfrm>
    </dsp:sp>
    <dsp:sp modelId="{76443279-1102-4F5E-8D29-8FFD1A0B7F7F}">
      <dsp:nvSpPr>
        <dsp:cNvPr id="0" name=""/>
        <dsp:cNvSpPr/>
      </dsp:nvSpPr>
      <dsp:spPr>
        <a:xfrm>
          <a:off x="6151165" y="280491"/>
          <a:ext cx="2795984" cy="1677590"/>
        </a:xfrm>
        <a:prstGeom prst="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High construction costs</a:t>
          </a:r>
          <a:endParaRPr lang="en-GB" sz="2600" b="1" kern="1200" dirty="0">
            <a:solidFill>
              <a:schemeClr val="bg1"/>
            </a:solidFill>
          </a:endParaRPr>
        </a:p>
      </dsp:txBody>
      <dsp:txXfrm>
        <a:off x="6151165" y="280491"/>
        <a:ext cx="2795984" cy="1677590"/>
      </dsp:txXfrm>
    </dsp:sp>
    <dsp:sp modelId="{D5FBCB3F-DA6F-4114-8295-CF824369D2B2}">
      <dsp:nvSpPr>
        <dsp:cNvPr id="0" name=""/>
        <dsp:cNvSpPr/>
      </dsp:nvSpPr>
      <dsp:spPr>
        <a:xfrm>
          <a:off x="1537791" y="2237680"/>
          <a:ext cx="2795984" cy="1677590"/>
        </a:xfrm>
        <a:prstGeom prst="rect">
          <a:avLst/>
        </a:prstGeom>
        <a:solidFill>
          <a:schemeClr val="accent5">
            <a:hueOff val="4677928"/>
            <a:satOff val="-3010"/>
            <a:lumOff val="2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Complex land government registration procedures</a:t>
          </a:r>
          <a:endParaRPr lang="en-GB" sz="2600" b="1" kern="1200" dirty="0">
            <a:solidFill>
              <a:schemeClr val="bg1"/>
            </a:solidFill>
          </a:endParaRPr>
        </a:p>
      </dsp:txBody>
      <dsp:txXfrm>
        <a:off x="1537791" y="2237680"/>
        <a:ext cx="2795984" cy="1677590"/>
      </dsp:txXfrm>
    </dsp:sp>
    <dsp:sp modelId="{A590BA0F-399E-4E21-B7E3-8C804D4C0108}">
      <dsp:nvSpPr>
        <dsp:cNvPr id="0" name=""/>
        <dsp:cNvSpPr/>
      </dsp:nvSpPr>
      <dsp:spPr>
        <a:xfrm>
          <a:off x="4810015" y="2336003"/>
          <a:ext cx="2795984" cy="1677590"/>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Market fluctuations</a:t>
          </a:r>
          <a:endParaRPr lang="en-GB" sz="2600" b="1" kern="1200" dirty="0">
            <a:solidFill>
              <a:schemeClr val="bg1"/>
            </a:solidFill>
          </a:endParaRPr>
        </a:p>
      </dsp:txBody>
      <dsp:txXfrm>
        <a:off x="4810015" y="2336003"/>
        <a:ext cx="2795984" cy="1677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B96D2-FAE0-45DA-8BA8-EBEDFF7FC02D}">
      <dsp:nvSpPr>
        <dsp:cNvPr id="0" name=""/>
        <dsp:cNvSpPr/>
      </dsp:nvSpPr>
      <dsp:spPr>
        <a:xfrm>
          <a:off x="0" y="280491"/>
          <a:ext cx="2795984" cy="167759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bg1"/>
              </a:solidFill>
            </a:rPr>
            <a:t>Affordable financing</a:t>
          </a:r>
        </a:p>
      </dsp:txBody>
      <dsp:txXfrm>
        <a:off x="0" y="280491"/>
        <a:ext cx="2795984" cy="1677590"/>
      </dsp:txXfrm>
    </dsp:sp>
    <dsp:sp modelId="{38797B39-10F5-4167-B65C-592AF86ED16A}">
      <dsp:nvSpPr>
        <dsp:cNvPr id="0" name=""/>
        <dsp:cNvSpPr/>
      </dsp:nvSpPr>
      <dsp:spPr>
        <a:xfrm>
          <a:off x="3075582" y="280491"/>
          <a:ext cx="2795984" cy="1677590"/>
        </a:xfrm>
        <a:prstGeom prst="rect">
          <a:avLst/>
        </a:prstGeom>
        <a:solidFill>
          <a:schemeClr val="accent5">
            <a:hueOff val="1559309"/>
            <a:satOff val="-1003"/>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GB" sz="4000" b="1" kern="1200" dirty="0">
              <a:solidFill>
                <a:schemeClr val="bg1"/>
              </a:solidFill>
            </a:rPr>
            <a:t>PPPs</a:t>
          </a:r>
        </a:p>
      </dsp:txBody>
      <dsp:txXfrm>
        <a:off x="3075582" y="280491"/>
        <a:ext cx="2795984" cy="1677590"/>
      </dsp:txXfrm>
    </dsp:sp>
    <dsp:sp modelId="{76443279-1102-4F5E-8D29-8FFD1A0B7F7F}">
      <dsp:nvSpPr>
        <dsp:cNvPr id="0" name=""/>
        <dsp:cNvSpPr/>
      </dsp:nvSpPr>
      <dsp:spPr>
        <a:xfrm>
          <a:off x="6151165" y="280491"/>
          <a:ext cx="2795984" cy="1677590"/>
        </a:xfrm>
        <a:prstGeom prst="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1" kern="1200" dirty="0">
              <a:solidFill>
                <a:schemeClr val="bg1"/>
              </a:solidFill>
            </a:rPr>
            <a:t>Entrepreneurship training</a:t>
          </a:r>
        </a:p>
      </dsp:txBody>
      <dsp:txXfrm>
        <a:off x="6151165" y="280491"/>
        <a:ext cx="2795984" cy="1677590"/>
      </dsp:txXfrm>
    </dsp:sp>
    <dsp:sp modelId="{D5FBCB3F-DA6F-4114-8295-CF824369D2B2}">
      <dsp:nvSpPr>
        <dsp:cNvPr id="0" name=""/>
        <dsp:cNvSpPr/>
      </dsp:nvSpPr>
      <dsp:spPr>
        <a:xfrm>
          <a:off x="1537791" y="2237680"/>
          <a:ext cx="2795984" cy="1677590"/>
        </a:xfrm>
        <a:prstGeom prst="rect">
          <a:avLst/>
        </a:prstGeom>
        <a:solidFill>
          <a:schemeClr val="accent5">
            <a:hueOff val="4677928"/>
            <a:satOff val="-3010"/>
            <a:lumOff val="2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err="1">
              <a:solidFill>
                <a:schemeClr val="bg1"/>
              </a:solidFill>
            </a:rPr>
            <a:t>PropTech</a:t>
          </a:r>
          <a:r>
            <a:rPr lang="en-GB" sz="3200" b="1" kern="1200" dirty="0">
              <a:solidFill>
                <a:schemeClr val="bg1"/>
              </a:solidFill>
            </a:rPr>
            <a:t> adoption</a:t>
          </a:r>
        </a:p>
      </dsp:txBody>
      <dsp:txXfrm>
        <a:off x="1537791" y="2237680"/>
        <a:ext cx="2795984" cy="1677590"/>
      </dsp:txXfrm>
    </dsp:sp>
    <dsp:sp modelId="{A590BA0F-399E-4E21-B7E3-8C804D4C0108}">
      <dsp:nvSpPr>
        <dsp:cNvPr id="0" name=""/>
        <dsp:cNvSpPr/>
      </dsp:nvSpPr>
      <dsp:spPr>
        <a:xfrm>
          <a:off x="4810015" y="2336003"/>
          <a:ext cx="2795984" cy="1677590"/>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bg1"/>
              </a:solidFill>
            </a:rPr>
            <a:t>Better legal frameworks</a:t>
          </a:r>
        </a:p>
      </dsp:txBody>
      <dsp:txXfrm>
        <a:off x="4810015" y="2336003"/>
        <a:ext cx="2795984" cy="1677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B96D2-FAE0-45DA-8BA8-EBEDFF7FC02D}">
      <dsp:nvSpPr>
        <dsp:cNvPr id="0" name=""/>
        <dsp:cNvSpPr/>
      </dsp:nvSpPr>
      <dsp:spPr>
        <a:xfrm>
          <a:off x="0" y="280491"/>
          <a:ext cx="2795984" cy="1677590"/>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Create supportive government policies</a:t>
          </a:r>
          <a:endParaRPr lang="en-GB" sz="2400" b="1" kern="1200" dirty="0">
            <a:solidFill>
              <a:schemeClr val="bg1"/>
            </a:solidFill>
          </a:endParaRPr>
        </a:p>
      </dsp:txBody>
      <dsp:txXfrm>
        <a:off x="0" y="280491"/>
        <a:ext cx="2795984" cy="1677590"/>
      </dsp:txXfrm>
    </dsp:sp>
    <dsp:sp modelId="{38797B39-10F5-4167-B65C-592AF86ED16A}">
      <dsp:nvSpPr>
        <dsp:cNvPr id="0" name=""/>
        <dsp:cNvSpPr/>
      </dsp:nvSpPr>
      <dsp:spPr>
        <a:xfrm>
          <a:off x="3075582" y="280491"/>
          <a:ext cx="2795984" cy="1677590"/>
        </a:xfrm>
        <a:prstGeom prst="rect">
          <a:avLst/>
        </a:prstGeom>
        <a:solidFill>
          <a:schemeClr val="accent5">
            <a:hueOff val="1559309"/>
            <a:satOff val="-1003"/>
            <a:lumOff val="68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Improve infrastructure development</a:t>
          </a:r>
          <a:endParaRPr lang="en-GB" sz="2400" b="1" kern="1200" dirty="0">
            <a:solidFill>
              <a:schemeClr val="bg1"/>
            </a:solidFill>
          </a:endParaRPr>
        </a:p>
      </dsp:txBody>
      <dsp:txXfrm>
        <a:off x="3075582" y="280491"/>
        <a:ext cx="2795984" cy="1677590"/>
      </dsp:txXfrm>
    </dsp:sp>
    <dsp:sp modelId="{76443279-1102-4F5E-8D29-8FFD1A0B7F7F}">
      <dsp:nvSpPr>
        <dsp:cNvPr id="0" name=""/>
        <dsp:cNvSpPr/>
      </dsp:nvSpPr>
      <dsp:spPr>
        <a:xfrm>
          <a:off x="6151165" y="309983"/>
          <a:ext cx="2795984" cy="1677590"/>
        </a:xfrm>
        <a:prstGeom prst="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Strengthen mortgage institutions</a:t>
          </a:r>
          <a:endParaRPr lang="en-GB" sz="2400" b="1" kern="1200" dirty="0">
            <a:solidFill>
              <a:schemeClr val="bg1"/>
            </a:solidFill>
          </a:endParaRPr>
        </a:p>
      </dsp:txBody>
      <dsp:txXfrm>
        <a:off x="6151165" y="309983"/>
        <a:ext cx="2795984" cy="1677590"/>
      </dsp:txXfrm>
    </dsp:sp>
    <dsp:sp modelId="{D5FBCB3F-DA6F-4114-8295-CF824369D2B2}">
      <dsp:nvSpPr>
        <dsp:cNvPr id="0" name=""/>
        <dsp:cNvSpPr/>
      </dsp:nvSpPr>
      <dsp:spPr>
        <a:xfrm>
          <a:off x="1537791" y="2237680"/>
          <a:ext cx="2795984" cy="1677590"/>
        </a:xfrm>
        <a:prstGeom prst="rect">
          <a:avLst/>
        </a:prstGeom>
        <a:solidFill>
          <a:schemeClr val="accent5">
            <a:hueOff val="4677928"/>
            <a:satOff val="-3010"/>
            <a:lumOff val="20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Encourage sustainable and affordable housing initiatives</a:t>
          </a:r>
          <a:endParaRPr lang="en-GB" sz="2400" b="1" kern="1200" dirty="0">
            <a:solidFill>
              <a:schemeClr val="bg1"/>
            </a:solidFill>
          </a:endParaRPr>
        </a:p>
      </dsp:txBody>
      <dsp:txXfrm>
        <a:off x="1537791" y="2237680"/>
        <a:ext cx="2795984" cy="1677590"/>
      </dsp:txXfrm>
    </dsp:sp>
    <dsp:sp modelId="{A590BA0F-399E-4E21-B7E3-8C804D4C0108}">
      <dsp:nvSpPr>
        <dsp:cNvPr id="0" name=""/>
        <dsp:cNvSpPr/>
      </dsp:nvSpPr>
      <dsp:spPr>
        <a:xfrm>
          <a:off x="4810015" y="2336003"/>
          <a:ext cx="2795984" cy="1677590"/>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Focus on customer satisfaction</a:t>
          </a:r>
          <a:endParaRPr lang="en-GB" sz="2400" b="1" kern="1200" dirty="0">
            <a:solidFill>
              <a:schemeClr val="bg1"/>
            </a:solidFill>
          </a:endParaRPr>
        </a:p>
      </dsp:txBody>
      <dsp:txXfrm>
        <a:off x="4810015" y="2336003"/>
        <a:ext cx="2795984" cy="16775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B96D2-FAE0-45DA-8BA8-EBEDFF7FC02D}">
      <dsp:nvSpPr>
        <dsp:cNvPr id="0" name=""/>
        <dsp:cNvSpPr/>
      </dsp:nvSpPr>
      <dsp:spPr>
        <a:xfrm>
          <a:off x="105961" y="820028"/>
          <a:ext cx="4259507" cy="255570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Simplify land acquisition and titling processes</a:t>
          </a:r>
          <a:endParaRPr lang="en-GB" sz="4000" b="1" kern="1200" dirty="0">
            <a:solidFill>
              <a:schemeClr val="bg1"/>
            </a:solidFill>
          </a:endParaRPr>
        </a:p>
      </dsp:txBody>
      <dsp:txXfrm>
        <a:off x="105961" y="820028"/>
        <a:ext cx="4259507" cy="2555704"/>
      </dsp:txXfrm>
    </dsp:sp>
    <dsp:sp modelId="{38797B39-10F5-4167-B65C-592AF86ED16A}">
      <dsp:nvSpPr>
        <dsp:cNvPr id="0" name=""/>
        <dsp:cNvSpPr/>
      </dsp:nvSpPr>
      <dsp:spPr>
        <a:xfrm>
          <a:off x="4686550" y="820028"/>
          <a:ext cx="4259507" cy="2555704"/>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Focus on customer satisfaction.</a:t>
          </a:r>
          <a:endParaRPr lang="en-GB" sz="4000" b="1" kern="1200" dirty="0">
            <a:solidFill>
              <a:schemeClr val="bg1"/>
            </a:solidFill>
          </a:endParaRPr>
        </a:p>
      </dsp:txBody>
      <dsp:txXfrm>
        <a:off x="4686550" y="820028"/>
        <a:ext cx="4259507" cy="25557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C2BE8-B4D9-41C0-B5F7-980876250B3D}" type="datetimeFigureOut">
              <a:rPr lang="en-GB" smtClean="0"/>
              <a:t>04/06/2026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DEE28-1F45-410F-9F0B-C06D2F3B9247}" type="slidenum">
              <a:rPr lang="en-GB" smtClean="0"/>
              <a:t>‹#›</a:t>
            </a:fld>
            <a:endParaRPr lang="en-GB"/>
          </a:p>
        </p:txBody>
      </p:sp>
    </p:spTree>
    <p:extLst>
      <p:ext uri="{BB962C8B-B14F-4D97-AF65-F5344CB8AC3E}">
        <p14:creationId xmlns:p14="http://schemas.microsoft.com/office/powerpoint/2010/main" val="1827841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24DEE28-1F45-410F-9F0B-C06D2F3B9247}" type="slidenum">
              <a:rPr lang="en-GB" smtClean="0"/>
              <a:t>3</a:t>
            </a:fld>
            <a:endParaRPr lang="en-GB"/>
          </a:p>
        </p:txBody>
      </p:sp>
    </p:spTree>
    <p:extLst>
      <p:ext uri="{BB962C8B-B14F-4D97-AF65-F5344CB8AC3E}">
        <p14:creationId xmlns:p14="http://schemas.microsoft.com/office/powerpoint/2010/main" val="2805257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265402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56204F-10B3-4FCF-8D2D-B77E82BB9976}" type="datetimeFigureOut">
              <a:rPr lang="en-GB" smtClean="0"/>
              <a:t>04/06/2026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27364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820276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351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539718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372471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775875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480900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129225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141905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272000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56204F-10B3-4FCF-8D2D-B77E82BB9976}" type="datetimeFigureOut">
              <a:rPr lang="en-GB" smtClean="0"/>
              <a:t>04/06/2026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300663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56204F-10B3-4FCF-8D2D-B77E82BB9976}" type="datetimeFigureOut">
              <a:rPr lang="en-GB" smtClean="0"/>
              <a:t>04/06/2026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58664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50623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3477568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356204F-10B3-4FCF-8D2D-B77E82BB9976}" type="datetimeFigureOut">
              <a:rPr lang="en-GB" smtClean="0"/>
              <a:t>04/06/2026</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360733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56204F-10B3-4FCF-8D2D-B77E82BB9976}" type="datetimeFigureOut">
              <a:rPr lang="en-GB" smtClean="0"/>
              <a:t>04/06/2026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87FC2F-164C-468B-9097-468AA0B69A99}" type="slidenum">
              <a:rPr lang="en-GB" smtClean="0"/>
              <a:t>‹#›</a:t>
            </a:fld>
            <a:endParaRPr lang="en-GB"/>
          </a:p>
        </p:txBody>
      </p:sp>
    </p:spTree>
    <p:extLst>
      <p:ext uri="{BB962C8B-B14F-4D97-AF65-F5344CB8AC3E}">
        <p14:creationId xmlns:p14="http://schemas.microsoft.com/office/powerpoint/2010/main" val="424979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356204F-10B3-4FCF-8D2D-B77E82BB9976}" type="datetimeFigureOut">
              <a:rPr lang="en-GB" smtClean="0"/>
              <a:t>04/06/2026</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487FC2F-164C-468B-9097-468AA0B69A99}" type="slidenum">
              <a:rPr lang="en-GB" smtClean="0"/>
              <a:t>‹#›</a:t>
            </a:fld>
            <a:endParaRPr lang="en-GB"/>
          </a:p>
        </p:txBody>
      </p:sp>
    </p:spTree>
    <p:extLst>
      <p:ext uri="{BB962C8B-B14F-4D97-AF65-F5344CB8AC3E}">
        <p14:creationId xmlns:p14="http://schemas.microsoft.com/office/powerpoint/2010/main" val="22828917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E4926C-CFF3-54BD-34BB-70B657F9AB7D}"/>
              </a:ext>
            </a:extLst>
          </p:cNvPr>
          <p:cNvPicPr>
            <a:picLocks noChangeAspect="1"/>
          </p:cNvPicPr>
          <p:nvPr/>
        </p:nvPicPr>
        <p:blipFill>
          <a:blip r:embed="rId2">
            <a:extLst>
              <a:ext uri="{28A0092B-C50C-407E-A947-70E740481C1C}">
                <a14:useLocalDpi xmlns:a14="http://schemas.microsoft.com/office/drawing/2010/main" val="0"/>
              </a:ext>
            </a:extLst>
          </a:blip>
          <a:srcRect l="6378" t="9091" r="29273"/>
          <a:stretch>
            <a:fillRect/>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E3DF0D59-E3F8-1694-F86B-54F3ACE0A09B}"/>
              </a:ext>
            </a:extLst>
          </p:cNvPr>
          <p:cNvSpPr>
            <a:spLocks noGrp="1"/>
          </p:cNvSpPr>
          <p:nvPr>
            <p:ph type="ctrTitle"/>
          </p:nvPr>
        </p:nvSpPr>
        <p:spPr>
          <a:xfrm>
            <a:off x="477981" y="2329367"/>
            <a:ext cx="3867877" cy="1997130"/>
          </a:xfrm>
        </p:spPr>
        <p:txBody>
          <a:bodyPr anchor="b">
            <a:normAutofit fontScale="90000"/>
          </a:bodyPr>
          <a:lstStyle/>
          <a:p>
            <a:pPr algn="l"/>
            <a:r>
              <a:rPr lang="en-GB" sz="4800" b="1" dirty="0"/>
              <a:t>ENTREPRENEURSHIP IN REAL ESTATE</a:t>
            </a:r>
          </a:p>
        </p:txBody>
      </p:sp>
      <p:sp>
        <p:nvSpPr>
          <p:cNvPr id="3" name="Subtitle 2">
            <a:extLst>
              <a:ext uri="{FF2B5EF4-FFF2-40B4-BE49-F238E27FC236}">
                <a16:creationId xmlns:a16="http://schemas.microsoft.com/office/drawing/2014/main" id="{20851016-ACDC-8B94-E905-200D19B06D86}"/>
              </a:ext>
            </a:extLst>
          </p:cNvPr>
          <p:cNvSpPr>
            <a:spLocks noGrp="1"/>
          </p:cNvSpPr>
          <p:nvPr>
            <p:ph type="subTitle" idx="1"/>
          </p:nvPr>
        </p:nvSpPr>
        <p:spPr>
          <a:xfrm>
            <a:off x="566470" y="4676873"/>
            <a:ext cx="4023359" cy="1638802"/>
          </a:xfrm>
        </p:spPr>
        <p:txBody>
          <a:bodyPr>
            <a:normAutofit fontScale="55000" lnSpcReduction="20000"/>
          </a:bodyPr>
          <a:lstStyle/>
          <a:p>
            <a:pPr algn="just"/>
            <a:r>
              <a:rPr lang="en-GB" sz="2600" b="1" dirty="0"/>
              <a:t>                               BY</a:t>
            </a:r>
          </a:p>
          <a:p>
            <a:pPr algn="just"/>
            <a:r>
              <a:rPr lang="en-GB" sz="2600" b="1" dirty="0"/>
              <a:t>PROF. (MRS) C.A.O AKINBAMI</a:t>
            </a:r>
          </a:p>
          <a:p>
            <a:pPr algn="just"/>
            <a:r>
              <a:rPr lang="en-GB" sz="2600" b="1" dirty="0"/>
              <a:t>DIRECTOR: INSTITUTE FOR ENTREP</a:t>
            </a:r>
            <a:r>
              <a:rPr lang="en-GB" sz="2600" b="1" dirty="0">
                <a:solidFill>
                  <a:schemeClr val="bg1"/>
                </a:solidFill>
              </a:rPr>
              <a:t>RENEURSHIP</a:t>
            </a:r>
            <a:r>
              <a:rPr lang="en-GB" sz="2600" b="1" dirty="0"/>
              <a:t> AND DEVELOPMENT STUDIES OAU</a:t>
            </a:r>
          </a:p>
          <a:p>
            <a:pPr algn="just"/>
            <a:r>
              <a:rPr lang="en-GB" sz="2600" b="1" dirty="0"/>
              <a:t>          JUNE 4, 2026</a:t>
            </a:r>
            <a:endParaRPr lang="en-US" sz="2600" dirty="0">
              <a:solidFill>
                <a:srgbClr val="FFFFFF"/>
              </a:solidFill>
            </a:endParaRPr>
          </a:p>
          <a:p>
            <a:pPr algn="l"/>
            <a:endParaRPr lang="en-GB" sz="2000" dirty="0"/>
          </a:p>
        </p:txBody>
      </p:sp>
    </p:spTree>
    <p:extLst>
      <p:ext uri="{BB962C8B-B14F-4D97-AF65-F5344CB8AC3E}">
        <p14:creationId xmlns:p14="http://schemas.microsoft.com/office/powerpoint/2010/main" val="310080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E8F39-CEDE-C9FC-7EE7-209792247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A6B6A-1955-EDC0-73FF-906BD1B1EB24}"/>
              </a:ext>
            </a:extLst>
          </p:cNvPr>
          <p:cNvSpPr>
            <a:spLocks noGrp="1"/>
          </p:cNvSpPr>
          <p:nvPr>
            <p:ph type="title"/>
          </p:nvPr>
        </p:nvSpPr>
        <p:spPr/>
        <p:txBody>
          <a:bodyPr/>
          <a:lstStyle/>
          <a:p>
            <a:pPr algn="ctr"/>
            <a:r>
              <a:rPr lang="en-US" sz="4800" b="1" dirty="0">
                <a:solidFill>
                  <a:schemeClr val="tx1"/>
                </a:solidFill>
              </a:rPr>
              <a:t>Strategies to Enhance Entrepreneurship in RE</a:t>
            </a:r>
            <a:br>
              <a:rPr lang="en-US" sz="4400" b="1" dirty="0">
                <a:solidFill>
                  <a:schemeClr val="bg1"/>
                </a:solidFill>
              </a:rPr>
            </a:br>
            <a:endParaRPr lang="en-GB" sz="4400" b="1" dirty="0">
              <a:solidFill>
                <a:schemeClr val="bg1"/>
              </a:solidFill>
            </a:endParaRPr>
          </a:p>
        </p:txBody>
      </p:sp>
      <p:graphicFrame>
        <p:nvGraphicFramePr>
          <p:cNvPr id="4" name="Content Placeholder 3">
            <a:extLst>
              <a:ext uri="{FF2B5EF4-FFF2-40B4-BE49-F238E27FC236}">
                <a16:creationId xmlns:a16="http://schemas.microsoft.com/office/drawing/2014/main" id="{DF3BF032-798F-19DD-1559-60F09D279977}"/>
              </a:ext>
            </a:extLst>
          </p:cNvPr>
          <p:cNvGraphicFramePr>
            <a:graphicFrameLocks noGrp="1"/>
          </p:cNvGraphicFramePr>
          <p:nvPr>
            <p:ph idx="1"/>
            <p:extLst>
              <p:ext uri="{D42A27DB-BD31-4B8C-83A1-F6EECF244321}">
                <p14:modId xmlns:p14="http://schemas.microsoft.com/office/powerpoint/2010/main" val="865594272"/>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206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D3346-479A-0399-DA16-A7E135397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2893F-22EA-93BD-88BE-6EB939E61722}"/>
              </a:ext>
            </a:extLst>
          </p:cNvPr>
          <p:cNvSpPr>
            <a:spLocks noGrp="1"/>
          </p:cNvSpPr>
          <p:nvPr>
            <p:ph type="title"/>
          </p:nvPr>
        </p:nvSpPr>
        <p:spPr/>
        <p:txBody>
          <a:bodyPr/>
          <a:lstStyle/>
          <a:p>
            <a:pPr algn="ctr"/>
            <a:r>
              <a:rPr lang="en-US" sz="4800" b="1" dirty="0">
                <a:solidFill>
                  <a:schemeClr val="tx1"/>
                </a:solidFill>
              </a:rPr>
              <a:t>Strategies to Enhance Entrepreneurship in RE</a:t>
            </a:r>
          </a:p>
        </p:txBody>
      </p:sp>
      <p:graphicFrame>
        <p:nvGraphicFramePr>
          <p:cNvPr id="4" name="Content Placeholder 3">
            <a:extLst>
              <a:ext uri="{FF2B5EF4-FFF2-40B4-BE49-F238E27FC236}">
                <a16:creationId xmlns:a16="http://schemas.microsoft.com/office/drawing/2014/main" id="{95BBA3F8-3BC0-A6DB-13EF-7AAF1F2F69F9}"/>
              </a:ext>
            </a:extLst>
          </p:cNvPr>
          <p:cNvGraphicFramePr>
            <a:graphicFrameLocks noGrp="1"/>
          </p:cNvGraphicFramePr>
          <p:nvPr>
            <p:ph idx="1"/>
            <p:extLst>
              <p:ext uri="{D42A27DB-BD31-4B8C-83A1-F6EECF244321}">
                <p14:modId xmlns:p14="http://schemas.microsoft.com/office/powerpoint/2010/main" val="898345419"/>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82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587D2-6619-8E34-0E68-2F45B6D1D4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981F3-A684-E34E-8D11-58949625757B}"/>
              </a:ext>
            </a:extLst>
          </p:cNvPr>
          <p:cNvSpPr>
            <a:spLocks noGrp="1"/>
          </p:cNvSpPr>
          <p:nvPr>
            <p:ph type="title"/>
          </p:nvPr>
        </p:nvSpPr>
        <p:spPr/>
        <p:txBody>
          <a:bodyPr/>
          <a:lstStyle/>
          <a:p>
            <a:pPr algn="ctr"/>
            <a:r>
              <a:rPr lang="en-US" sz="5400" b="1" dirty="0">
                <a:solidFill>
                  <a:schemeClr val="tx1"/>
                </a:solidFill>
              </a:rPr>
              <a:t>Strategies to Enhance Entrepreneurship in RE</a:t>
            </a:r>
          </a:p>
        </p:txBody>
      </p:sp>
      <p:graphicFrame>
        <p:nvGraphicFramePr>
          <p:cNvPr id="4" name="Content Placeholder 3">
            <a:extLst>
              <a:ext uri="{FF2B5EF4-FFF2-40B4-BE49-F238E27FC236}">
                <a16:creationId xmlns:a16="http://schemas.microsoft.com/office/drawing/2014/main" id="{C6440524-695F-8C31-2E4D-DDB0B1A7168D}"/>
              </a:ext>
            </a:extLst>
          </p:cNvPr>
          <p:cNvGraphicFramePr>
            <a:graphicFrameLocks noGrp="1"/>
          </p:cNvGraphicFramePr>
          <p:nvPr>
            <p:ph idx="1"/>
            <p:extLst>
              <p:ext uri="{D42A27DB-BD31-4B8C-83A1-F6EECF244321}">
                <p14:modId xmlns:p14="http://schemas.microsoft.com/office/powerpoint/2010/main" val="139449359"/>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5088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07832-DC9B-F447-1202-8839B5CEA7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5B2BB-F8E3-6B13-76D5-AD1F2D5C5587}"/>
              </a:ext>
            </a:extLst>
          </p:cNvPr>
          <p:cNvSpPr>
            <a:spLocks noGrp="1"/>
          </p:cNvSpPr>
          <p:nvPr>
            <p:ph type="title"/>
          </p:nvPr>
        </p:nvSpPr>
        <p:spPr>
          <a:xfrm>
            <a:off x="965200" y="223520"/>
            <a:ext cx="3590817" cy="1767840"/>
          </a:xfrm>
        </p:spPr>
        <p:txBody>
          <a:bodyPr/>
          <a:lstStyle/>
          <a:p>
            <a:r>
              <a:rPr lang="en-GB" sz="3600" b="1" dirty="0">
                <a:solidFill>
                  <a:schemeClr val="tx1"/>
                </a:solidFill>
              </a:rPr>
              <a:t>Entrepreneurial Opportunities</a:t>
            </a:r>
          </a:p>
        </p:txBody>
      </p:sp>
      <p:graphicFrame>
        <p:nvGraphicFramePr>
          <p:cNvPr id="5" name="Content Placeholder 4">
            <a:extLst>
              <a:ext uri="{FF2B5EF4-FFF2-40B4-BE49-F238E27FC236}">
                <a16:creationId xmlns:a16="http://schemas.microsoft.com/office/drawing/2014/main" id="{4C297BFB-D5FA-31E9-E790-271E8D7FC97B}"/>
              </a:ext>
            </a:extLst>
          </p:cNvPr>
          <p:cNvGraphicFramePr>
            <a:graphicFrameLocks noGrp="1"/>
          </p:cNvGraphicFramePr>
          <p:nvPr>
            <p:ph idx="1"/>
            <p:extLst>
              <p:ext uri="{D42A27DB-BD31-4B8C-83A1-F6EECF244321}">
                <p14:modId xmlns:p14="http://schemas.microsoft.com/office/powerpoint/2010/main" val="2064702234"/>
              </p:ext>
            </p:extLst>
          </p:nvPr>
        </p:nvGraphicFramePr>
        <p:xfrm>
          <a:off x="4784725" y="1447800"/>
          <a:ext cx="519588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1EE81D44-B6F1-B7E8-F4E9-D22922F4FF99}"/>
              </a:ext>
            </a:extLst>
          </p:cNvPr>
          <p:cNvSpPr>
            <a:spLocks noGrp="1"/>
          </p:cNvSpPr>
          <p:nvPr>
            <p:ph type="body" sz="half" idx="2"/>
          </p:nvPr>
        </p:nvSpPr>
        <p:spPr>
          <a:xfrm>
            <a:off x="1189030" y="2225040"/>
            <a:ext cx="3401063" cy="3794760"/>
          </a:xfrm>
        </p:spPr>
        <p:txBody>
          <a:bodyPr>
            <a:normAutofit fontScale="47500" lnSpcReduction="20000"/>
          </a:bodyPr>
          <a:lstStyle/>
          <a:p>
            <a:r>
              <a:rPr lang="en-GB" sz="3500" b="1" dirty="0"/>
              <a:t>Real estate professionals are no longer limited to their traditional operational roles. By leveraging industry knowledge, technology, and market opportunities, they can establish innovative businesses that create additional revenue streams and support the transformation of the real estate sector. The table below presents entrepreneurial pathways available to agents, facility managers, and property managers</a:t>
            </a:r>
          </a:p>
          <a:p>
            <a:r>
              <a:rPr lang="en-GB" b="1" dirty="0">
                <a:solidFill>
                  <a:schemeClr val="bg1"/>
                </a:solidFill>
              </a:rPr>
              <a:t>.</a:t>
            </a:r>
          </a:p>
        </p:txBody>
      </p:sp>
    </p:spTree>
    <p:extLst>
      <p:ext uri="{BB962C8B-B14F-4D97-AF65-F5344CB8AC3E}">
        <p14:creationId xmlns:p14="http://schemas.microsoft.com/office/powerpoint/2010/main" val="398114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EFCB-1D82-987E-0011-C4AE9F96BD61}"/>
              </a:ext>
            </a:extLst>
          </p:cNvPr>
          <p:cNvSpPr>
            <a:spLocks noGrp="1"/>
          </p:cNvSpPr>
          <p:nvPr>
            <p:ph type="title"/>
          </p:nvPr>
        </p:nvSpPr>
        <p:spPr/>
        <p:txBody>
          <a:bodyPr/>
          <a:lstStyle/>
          <a:p>
            <a:pPr algn="ctr"/>
            <a:r>
              <a:rPr lang="en-US" sz="4400" b="1" dirty="0">
                <a:solidFill>
                  <a:schemeClr val="tx1"/>
                </a:solidFill>
              </a:rPr>
              <a:t>Beyond the Traditional Roles in Real Estate</a:t>
            </a:r>
            <a:endParaRPr lang="en-GB" sz="4400" b="1" dirty="0">
              <a:solidFill>
                <a:schemeClr val="tx1"/>
              </a:solidFill>
            </a:endParaRPr>
          </a:p>
        </p:txBody>
      </p:sp>
      <p:sp>
        <p:nvSpPr>
          <p:cNvPr id="3" name="Text Placeholder 2">
            <a:extLst>
              <a:ext uri="{FF2B5EF4-FFF2-40B4-BE49-F238E27FC236}">
                <a16:creationId xmlns:a16="http://schemas.microsoft.com/office/drawing/2014/main" id="{CE04605A-4F56-9AA6-4663-57A13E2C3F95}"/>
              </a:ext>
            </a:extLst>
          </p:cNvPr>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r>
              <a:rPr lang="en-GB" b="1" dirty="0">
                <a:solidFill>
                  <a:schemeClr val="bg1"/>
                </a:solidFill>
              </a:rPr>
              <a:t>Traditional Real Estate Role</a:t>
            </a:r>
          </a:p>
        </p:txBody>
      </p:sp>
      <p:sp>
        <p:nvSpPr>
          <p:cNvPr id="4" name="Content Placeholder 3">
            <a:extLst>
              <a:ext uri="{FF2B5EF4-FFF2-40B4-BE49-F238E27FC236}">
                <a16:creationId xmlns:a16="http://schemas.microsoft.com/office/drawing/2014/main" id="{5390D4AB-D344-FE6C-6D80-8FF0C88DF463}"/>
              </a:ext>
            </a:extLst>
          </p:cNvPr>
          <p:cNvSpPr>
            <a:spLocks noGrp="1"/>
          </p:cNvSpPr>
          <p:nvPr>
            <p:ph sz="half" idx="2"/>
          </p:nvPr>
        </p:nvSpPr>
        <p:spPr/>
        <p:txBody>
          <a:bodyPr>
            <a:normAutofit fontScale="92500" lnSpcReduction="20000"/>
          </a:bodyPr>
          <a:lstStyle/>
          <a:p>
            <a:r>
              <a:rPr lang="en-GB" sz="2400" b="1" dirty="0"/>
              <a:t>Selling &amp; leasing properties</a:t>
            </a:r>
          </a:p>
          <a:p>
            <a:r>
              <a:rPr lang="en-GB" sz="2400" b="1" dirty="0"/>
              <a:t>Property brokerage</a:t>
            </a:r>
          </a:p>
          <a:p>
            <a:r>
              <a:rPr lang="en-GB" sz="2400" b="1" dirty="0"/>
              <a:t>Property marketing</a:t>
            </a:r>
          </a:p>
          <a:p>
            <a:r>
              <a:rPr lang="en-GB" sz="2400" b="1" dirty="0"/>
              <a:t>Property sales</a:t>
            </a:r>
          </a:p>
          <a:p>
            <a:r>
              <a:rPr lang="en-GB" sz="2400" b="1" dirty="0"/>
              <a:t>Property leasing</a:t>
            </a:r>
          </a:p>
          <a:p>
            <a:r>
              <a:rPr lang="en-GB" sz="2400" b="1" dirty="0"/>
              <a:t>Agency services</a:t>
            </a:r>
          </a:p>
          <a:p>
            <a:r>
              <a:rPr lang="en-GB" sz="2400" b="1" dirty="0"/>
              <a:t>Building maintenance</a:t>
            </a:r>
          </a:p>
          <a:p>
            <a:r>
              <a:rPr lang="en-GB" sz="2400" b="1" dirty="0"/>
              <a:t>Facility operations</a:t>
            </a:r>
          </a:p>
          <a:p>
            <a:endParaRPr lang="en-GB" dirty="0"/>
          </a:p>
        </p:txBody>
      </p:sp>
      <p:sp>
        <p:nvSpPr>
          <p:cNvPr id="5" name="Text Placeholder 4">
            <a:extLst>
              <a:ext uri="{FF2B5EF4-FFF2-40B4-BE49-F238E27FC236}">
                <a16:creationId xmlns:a16="http://schemas.microsoft.com/office/drawing/2014/main" id="{842329F6-3B8A-9910-5791-50BC4A5CE3A2}"/>
              </a:ext>
            </a:extLst>
          </p:cNvPr>
          <p:cNvSpPr>
            <a:spLocks noGrp="1"/>
          </p:cNvSpPr>
          <p:nvPr>
            <p:ph type="body" sz="quarter" idx="3"/>
          </p:nvPr>
        </p:nvSpPr>
        <p:spPr/>
        <p:txBody>
          <a:bodyPr/>
          <a:lstStyle/>
          <a:p>
            <a:endParaRPr lang="en-GB" dirty="0"/>
          </a:p>
          <a:p>
            <a:endParaRPr lang="en-GB" dirty="0"/>
          </a:p>
          <a:p>
            <a:endParaRPr lang="en-GB" dirty="0"/>
          </a:p>
          <a:p>
            <a:endParaRPr lang="en-GB" dirty="0"/>
          </a:p>
          <a:p>
            <a:endParaRPr lang="en-GB" dirty="0"/>
          </a:p>
          <a:p>
            <a:endParaRPr lang="en-GB" dirty="0"/>
          </a:p>
          <a:p>
            <a:r>
              <a:rPr lang="en-GB" b="1" dirty="0">
                <a:solidFill>
                  <a:schemeClr val="bg1"/>
                </a:solidFill>
              </a:rPr>
              <a:t>Entrepreneurial Opportunity</a:t>
            </a:r>
          </a:p>
        </p:txBody>
      </p:sp>
      <p:sp>
        <p:nvSpPr>
          <p:cNvPr id="6" name="Content Placeholder 5">
            <a:extLst>
              <a:ext uri="{FF2B5EF4-FFF2-40B4-BE49-F238E27FC236}">
                <a16:creationId xmlns:a16="http://schemas.microsoft.com/office/drawing/2014/main" id="{45F8B5DF-0250-F61B-711F-0E314B0AE2FB}"/>
              </a:ext>
            </a:extLst>
          </p:cNvPr>
          <p:cNvSpPr>
            <a:spLocks noGrp="1"/>
          </p:cNvSpPr>
          <p:nvPr>
            <p:ph sz="quarter" idx="4"/>
          </p:nvPr>
        </p:nvSpPr>
        <p:spPr/>
        <p:txBody>
          <a:bodyPr>
            <a:normAutofit fontScale="92500" lnSpcReduction="20000"/>
          </a:bodyPr>
          <a:lstStyle/>
          <a:p>
            <a:r>
              <a:rPr lang="en-GB" sz="2200" b="1" dirty="0" err="1"/>
              <a:t>PropTech</a:t>
            </a:r>
            <a:r>
              <a:rPr lang="en-GB" sz="2200" b="1" dirty="0"/>
              <a:t> platform / online marketplace</a:t>
            </a:r>
          </a:p>
          <a:p>
            <a:r>
              <a:rPr lang="en-GB" sz="2200" b="1" dirty="0"/>
              <a:t>Real Estate Investment Club</a:t>
            </a:r>
          </a:p>
          <a:p>
            <a:r>
              <a:rPr lang="en-GB" sz="2200" b="1" dirty="0"/>
              <a:t>Digital Marketing Agency</a:t>
            </a:r>
          </a:p>
          <a:p>
            <a:r>
              <a:rPr lang="en-GB" sz="2200" b="1" dirty="0"/>
              <a:t>Mortgage Brokerage Services</a:t>
            </a:r>
          </a:p>
          <a:p>
            <a:r>
              <a:rPr lang="en-GB" sz="2200" b="1" dirty="0"/>
              <a:t>Short-Term Rental Management</a:t>
            </a:r>
          </a:p>
          <a:p>
            <a:r>
              <a:rPr lang="en-GB" sz="2200" b="1" dirty="0"/>
              <a:t>Land Banking Enterprise</a:t>
            </a:r>
          </a:p>
          <a:p>
            <a:r>
              <a:rPr lang="en-GB" sz="2200" b="1" dirty="0"/>
              <a:t>Energy Management Consultancy</a:t>
            </a:r>
          </a:p>
          <a:p>
            <a:r>
              <a:rPr lang="en-GB" sz="2200" b="1" dirty="0"/>
              <a:t>Smart Building Solutions</a:t>
            </a:r>
          </a:p>
          <a:p>
            <a:endParaRPr lang="en-GB" dirty="0"/>
          </a:p>
          <a:p>
            <a:endParaRPr lang="en-GB" dirty="0"/>
          </a:p>
        </p:txBody>
      </p:sp>
    </p:spTree>
    <p:extLst>
      <p:ext uri="{BB962C8B-B14F-4D97-AF65-F5344CB8AC3E}">
        <p14:creationId xmlns:p14="http://schemas.microsoft.com/office/powerpoint/2010/main" val="2300590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7EC74-919E-0EE8-DB55-320DF2691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D3A078-74B4-B64F-77A2-78747C7FCA15}"/>
              </a:ext>
            </a:extLst>
          </p:cNvPr>
          <p:cNvSpPr>
            <a:spLocks noGrp="1"/>
          </p:cNvSpPr>
          <p:nvPr>
            <p:ph type="title"/>
          </p:nvPr>
        </p:nvSpPr>
        <p:spPr/>
        <p:txBody>
          <a:bodyPr/>
          <a:lstStyle/>
          <a:p>
            <a:pPr algn="ctr"/>
            <a:r>
              <a:rPr lang="en-US" b="1" dirty="0">
                <a:solidFill>
                  <a:schemeClr val="bg1"/>
                </a:solidFill>
              </a:rPr>
              <a:t>Beyond the Traditional Roles in Real Estate</a:t>
            </a:r>
            <a:endParaRPr lang="en-GB" b="1" dirty="0">
              <a:solidFill>
                <a:schemeClr val="bg1"/>
              </a:solidFill>
            </a:endParaRPr>
          </a:p>
        </p:txBody>
      </p:sp>
      <p:sp>
        <p:nvSpPr>
          <p:cNvPr id="3" name="Text Placeholder 2">
            <a:extLst>
              <a:ext uri="{FF2B5EF4-FFF2-40B4-BE49-F238E27FC236}">
                <a16:creationId xmlns:a16="http://schemas.microsoft.com/office/drawing/2014/main" id="{E0E466F9-2FAC-2E58-0405-3BB1B518C5BE}"/>
              </a:ext>
            </a:extLst>
          </p:cNvPr>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r>
              <a:rPr lang="en-GB" b="1" dirty="0">
                <a:solidFill>
                  <a:schemeClr val="tx1"/>
                </a:solidFill>
              </a:rPr>
              <a:t>Traditional Real Estate Role</a:t>
            </a:r>
          </a:p>
        </p:txBody>
      </p:sp>
      <p:sp>
        <p:nvSpPr>
          <p:cNvPr id="4" name="Content Placeholder 3">
            <a:extLst>
              <a:ext uri="{FF2B5EF4-FFF2-40B4-BE49-F238E27FC236}">
                <a16:creationId xmlns:a16="http://schemas.microsoft.com/office/drawing/2014/main" id="{826F435C-8E5A-5F18-97A0-961AAB252948}"/>
              </a:ext>
            </a:extLst>
          </p:cNvPr>
          <p:cNvSpPr>
            <a:spLocks noGrp="1"/>
          </p:cNvSpPr>
          <p:nvPr>
            <p:ph sz="half" idx="2"/>
          </p:nvPr>
        </p:nvSpPr>
        <p:spPr/>
        <p:txBody>
          <a:bodyPr>
            <a:normAutofit fontScale="77500" lnSpcReduction="20000"/>
          </a:bodyPr>
          <a:lstStyle/>
          <a:p>
            <a:r>
              <a:rPr lang="en-GB" sz="2400" b="1" dirty="0">
                <a:solidFill>
                  <a:schemeClr val="bg1"/>
                </a:solidFill>
              </a:rPr>
              <a:t>Security coordination</a:t>
            </a:r>
          </a:p>
          <a:p>
            <a:r>
              <a:rPr lang="en-GB" sz="2400" b="1" dirty="0">
                <a:solidFill>
                  <a:schemeClr val="bg1"/>
                </a:solidFill>
              </a:rPr>
              <a:t>Waste Management</a:t>
            </a:r>
          </a:p>
          <a:p>
            <a:r>
              <a:rPr lang="en-GB" sz="2400" b="1" dirty="0">
                <a:solidFill>
                  <a:schemeClr val="bg1"/>
                </a:solidFill>
              </a:rPr>
              <a:t>Building Upkeep</a:t>
            </a:r>
          </a:p>
          <a:p>
            <a:r>
              <a:rPr lang="en-GB" sz="2400" b="1" dirty="0">
                <a:solidFill>
                  <a:schemeClr val="bg1"/>
                </a:solidFill>
              </a:rPr>
              <a:t>Asset Management</a:t>
            </a:r>
          </a:p>
          <a:p>
            <a:r>
              <a:rPr lang="en-GB" sz="2400" b="1" dirty="0">
                <a:solidFill>
                  <a:schemeClr val="bg1"/>
                </a:solidFill>
              </a:rPr>
              <a:t>Rent collection &amp; tenant management</a:t>
            </a:r>
          </a:p>
          <a:p>
            <a:r>
              <a:rPr lang="en-GB" sz="2400" b="1" dirty="0">
                <a:solidFill>
                  <a:schemeClr val="bg1"/>
                </a:solidFill>
              </a:rPr>
              <a:t>Lease administration</a:t>
            </a:r>
          </a:p>
          <a:p>
            <a:r>
              <a:rPr lang="en-GB" sz="2400" b="1" dirty="0">
                <a:solidFill>
                  <a:schemeClr val="bg1"/>
                </a:solidFill>
              </a:rPr>
              <a:t>Property supervision</a:t>
            </a:r>
          </a:p>
          <a:p>
            <a:r>
              <a:rPr lang="en-GB" sz="2400" b="1" dirty="0">
                <a:solidFill>
                  <a:schemeClr val="bg1"/>
                </a:solidFill>
              </a:rPr>
              <a:t>Property administration</a:t>
            </a:r>
          </a:p>
          <a:p>
            <a:endParaRPr lang="en-GB" dirty="0"/>
          </a:p>
        </p:txBody>
      </p:sp>
      <p:sp>
        <p:nvSpPr>
          <p:cNvPr id="5" name="Text Placeholder 4">
            <a:extLst>
              <a:ext uri="{FF2B5EF4-FFF2-40B4-BE49-F238E27FC236}">
                <a16:creationId xmlns:a16="http://schemas.microsoft.com/office/drawing/2014/main" id="{30597217-DE5F-AC90-68BD-68A70C6D8C9F}"/>
              </a:ext>
            </a:extLst>
          </p:cNvPr>
          <p:cNvSpPr>
            <a:spLocks noGrp="1"/>
          </p:cNvSpPr>
          <p:nvPr>
            <p:ph type="body" sz="quarter" idx="3"/>
          </p:nvPr>
        </p:nvSpPr>
        <p:spPr/>
        <p:txBody>
          <a:bodyPr/>
          <a:lstStyle/>
          <a:p>
            <a:endParaRPr lang="en-GB" dirty="0"/>
          </a:p>
          <a:p>
            <a:endParaRPr lang="en-GB" dirty="0"/>
          </a:p>
          <a:p>
            <a:endParaRPr lang="en-GB" dirty="0"/>
          </a:p>
          <a:p>
            <a:endParaRPr lang="en-GB" dirty="0"/>
          </a:p>
          <a:p>
            <a:endParaRPr lang="en-GB" dirty="0"/>
          </a:p>
          <a:p>
            <a:endParaRPr lang="en-GB" dirty="0"/>
          </a:p>
          <a:p>
            <a:r>
              <a:rPr lang="en-GB" b="1" dirty="0">
                <a:solidFill>
                  <a:schemeClr val="tx1"/>
                </a:solidFill>
              </a:rPr>
              <a:t>Entrepreneurial Opportunity</a:t>
            </a:r>
          </a:p>
        </p:txBody>
      </p:sp>
      <p:sp>
        <p:nvSpPr>
          <p:cNvPr id="6" name="Content Placeholder 5">
            <a:extLst>
              <a:ext uri="{FF2B5EF4-FFF2-40B4-BE49-F238E27FC236}">
                <a16:creationId xmlns:a16="http://schemas.microsoft.com/office/drawing/2014/main" id="{08E31FA9-14F3-08AE-7873-13355157B576}"/>
              </a:ext>
            </a:extLst>
          </p:cNvPr>
          <p:cNvSpPr>
            <a:spLocks noGrp="1"/>
          </p:cNvSpPr>
          <p:nvPr>
            <p:ph sz="quarter" idx="4"/>
          </p:nvPr>
        </p:nvSpPr>
        <p:spPr/>
        <p:txBody>
          <a:bodyPr>
            <a:normAutofit fontScale="77500" lnSpcReduction="20000"/>
          </a:bodyPr>
          <a:lstStyle/>
          <a:p>
            <a:pPr fontAlgn="t"/>
            <a:r>
              <a:rPr lang="en-GB" sz="2600" b="1" dirty="0">
                <a:solidFill>
                  <a:schemeClr val="bg1"/>
                </a:solidFill>
              </a:rPr>
              <a:t>Integrated Security Services</a:t>
            </a:r>
          </a:p>
          <a:p>
            <a:pPr fontAlgn="t"/>
            <a:r>
              <a:rPr lang="en-GB" sz="2600" b="1" dirty="0">
                <a:solidFill>
                  <a:schemeClr val="bg1"/>
                </a:solidFill>
              </a:rPr>
              <a:t>Waste Recycling Services</a:t>
            </a:r>
          </a:p>
          <a:p>
            <a:pPr fontAlgn="t"/>
            <a:r>
              <a:rPr lang="en-GB" sz="2600" b="1" dirty="0">
                <a:solidFill>
                  <a:schemeClr val="bg1"/>
                </a:solidFill>
              </a:rPr>
              <a:t>Cleaning &amp; Janitorial Enterprise</a:t>
            </a:r>
          </a:p>
          <a:p>
            <a:pPr fontAlgn="t"/>
            <a:r>
              <a:rPr lang="en-GB" sz="2600" b="1" dirty="0">
                <a:solidFill>
                  <a:schemeClr val="bg1"/>
                </a:solidFill>
              </a:rPr>
              <a:t>Facility Management Software</a:t>
            </a:r>
          </a:p>
          <a:p>
            <a:pPr fontAlgn="t"/>
            <a:r>
              <a:rPr lang="en-GB" sz="2600" b="1" dirty="0">
                <a:solidFill>
                  <a:schemeClr val="bg1"/>
                </a:solidFill>
              </a:rPr>
              <a:t>Property Development Consultancy</a:t>
            </a:r>
          </a:p>
          <a:p>
            <a:pPr fontAlgn="t"/>
            <a:r>
              <a:rPr lang="en-GB" sz="2600" b="1" dirty="0">
                <a:solidFill>
                  <a:schemeClr val="bg1"/>
                </a:solidFill>
              </a:rPr>
              <a:t>Co-Living &amp; Shared Housing</a:t>
            </a:r>
          </a:p>
          <a:p>
            <a:pPr fontAlgn="t"/>
            <a:r>
              <a:rPr lang="en-GB" sz="2600" b="1" dirty="0">
                <a:solidFill>
                  <a:schemeClr val="bg1"/>
                </a:solidFill>
              </a:rPr>
              <a:t>Student Housing Enterprise</a:t>
            </a:r>
          </a:p>
          <a:p>
            <a:pPr fontAlgn="t"/>
            <a:r>
              <a:rPr lang="en-GB" sz="2600" b="1" dirty="0">
                <a:solidFill>
                  <a:schemeClr val="bg1"/>
                </a:solidFill>
              </a:rPr>
              <a:t>Investment Advisory Services</a:t>
            </a:r>
          </a:p>
          <a:p>
            <a:endParaRPr lang="en-GB" dirty="0"/>
          </a:p>
          <a:p>
            <a:endParaRPr lang="en-GB" dirty="0"/>
          </a:p>
        </p:txBody>
      </p:sp>
    </p:spTree>
    <p:extLst>
      <p:ext uri="{BB962C8B-B14F-4D97-AF65-F5344CB8AC3E}">
        <p14:creationId xmlns:p14="http://schemas.microsoft.com/office/powerpoint/2010/main" val="1853659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0776-CDA2-9D52-EF40-D139DCBEF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02C0B3-01B6-39A9-DDA0-BC2ADCAA64B1}"/>
              </a:ext>
            </a:extLst>
          </p:cNvPr>
          <p:cNvSpPr>
            <a:spLocks noGrp="1"/>
          </p:cNvSpPr>
          <p:nvPr>
            <p:ph type="title"/>
          </p:nvPr>
        </p:nvSpPr>
        <p:spPr/>
        <p:txBody>
          <a:bodyPr/>
          <a:lstStyle/>
          <a:p>
            <a:pPr algn="ctr"/>
            <a:r>
              <a:rPr lang="en-US" b="1" dirty="0">
                <a:solidFill>
                  <a:schemeClr val="bg1"/>
                </a:solidFill>
              </a:rPr>
              <a:t>Beyond the Traditional Roles in Real Estate</a:t>
            </a:r>
            <a:endParaRPr lang="en-GB" b="1" dirty="0">
              <a:solidFill>
                <a:schemeClr val="bg1"/>
              </a:solidFill>
            </a:endParaRPr>
          </a:p>
        </p:txBody>
      </p:sp>
      <p:sp>
        <p:nvSpPr>
          <p:cNvPr id="3" name="Text Placeholder 2">
            <a:extLst>
              <a:ext uri="{FF2B5EF4-FFF2-40B4-BE49-F238E27FC236}">
                <a16:creationId xmlns:a16="http://schemas.microsoft.com/office/drawing/2014/main" id="{5937E620-F8A9-E602-A869-EDD620966588}"/>
              </a:ext>
            </a:extLst>
          </p:cNvPr>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r>
              <a:rPr lang="en-GB" b="1" dirty="0">
                <a:solidFill>
                  <a:schemeClr val="tx1"/>
                </a:solidFill>
              </a:rPr>
              <a:t>Traditional Real Estate Role</a:t>
            </a:r>
          </a:p>
        </p:txBody>
      </p:sp>
      <p:sp>
        <p:nvSpPr>
          <p:cNvPr id="4" name="Content Placeholder 3">
            <a:extLst>
              <a:ext uri="{FF2B5EF4-FFF2-40B4-BE49-F238E27FC236}">
                <a16:creationId xmlns:a16="http://schemas.microsoft.com/office/drawing/2014/main" id="{89A64788-9E33-B71F-8B12-B3CF69CA5A70}"/>
              </a:ext>
            </a:extLst>
          </p:cNvPr>
          <p:cNvSpPr>
            <a:spLocks noGrp="1"/>
          </p:cNvSpPr>
          <p:nvPr>
            <p:ph sz="half" idx="2"/>
          </p:nvPr>
        </p:nvSpPr>
        <p:spPr/>
        <p:txBody>
          <a:bodyPr/>
          <a:lstStyle/>
          <a:p>
            <a:pPr fontAlgn="t"/>
            <a:r>
              <a:rPr lang="en-GB" sz="3200" b="1" dirty="0">
                <a:solidFill>
                  <a:schemeClr val="bg1"/>
                </a:solidFill>
              </a:rPr>
              <a:t>Tenant management</a:t>
            </a:r>
          </a:p>
          <a:p>
            <a:pPr fontAlgn="t"/>
            <a:r>
              <a:rPr lang="en-GB" sz="3200" b="1" dirty="0">
                <a:solidFill>
                  <a:schemeClr val="bg1"/>
                </a:solidFill>
              </a:rPr>
              <a:t>Maintenance supervision</a:t>
            </a:r>
          </a:p>
          <a:p>
            <a:pPr fontAlgn="t"/>
            <a:r>
              <a:rPr lang="en-GB" sz="3200" b="1" dirty="0">
                <a:solidFill>
                  <a:schemeClr val="bg1"/>
                </a:solidFill>
              </a:rPr>
              <a:t>Property operations</a:t>
            </a:r>
          </a:p>
          <a:p>
            <a:pPr fontAlgn="t"/>
            <a:r>
              <a:rPr lang="en-GB" sz="3200" b="1" dirty="0">
                <a:solidFill>
                  <a:schemeClr val="bg1"/>
                </a:solidFill>
              </a:rPr>
              <a:t>Rent administration</a:t>
            </a:r>
          </a:p>
          <a:p>
            <a:pPr marL="0" indent="0">
              <a:buNone/>
            </a:pPr>
            <a:endParaRPr lang="en-GB" dirty="0"/>
          </a:p>
        </p:txBody>
      </p:sp>
      <p:sp>
        <p:nvSpPr>
          <p:cNvPr id="5" name="Text Placeholder 4">
            <a:extLst>
              <a:ext uri="{FF2B5EF4-FFF2-40B4-BE49-F238E27FC236}">
                <a16:creationId xmlns:a16="http://schemas.microsoft.com/office/drawing/2014/main" id="{6CB3C8AB-95B3-B4FC-49F9-B87F8B95BC60}"/>
              </a:ext>
            </a:extLst>
          </p:cNvPr>
          <p:cNvSpPr>
            <a:spLocks noGrp="1"/>
          </p:cNvSpPr>
          <p:nvPr>
            <p:ph type="body" sz="quarter" idx="3"/>
          </p:nvPr>
        </p:nvSpPr>
        <p:spPr/>
        <p:txBody>
          <a:bodyPr/>
          <a:lstStyle/>
          <a:p>
            <a:endParaRPr lang="en-GB" dirty="0"/>
          </a:p>
          <a:p>
            <a:endParaRPr lang="en-GB" dirty="0"/>
          </a:p>
          <a:p>
            <a:endParaRPr lang="en-GB" dirty="0"/>
          </a:p>
          <a:p>
            <a:endParaRPr lang="en-GB" dirty="0"/>
          </a:p>
          <a:p>
            <a:endParaRPr lang="en-GB" dirty="0"/>
          </a:p>
          <a:p>
            <a:endParaRPr lang="en-GB" dirty="0"/>
          </a:p>
          <a:p>
            <a:r>
              <a:rPr lang="en-GB" b="1" dirty="0">
                <a:solidFill>
                  <a:schemeClr val="tx1"/>
                </a:solidFill>
              </a:rPr>
              <a:t>Entrepreneurial Opportunity</a:t>
            </a:r>
          </a:p>
        </p:txBody>
      </p:sp>
      <p:sp>
        <p:nvSpPr>
          <p:cNvPr id="6" name="Content Placeholder 5">
            <a:extLst>
              <a:ext uri="{FF2B5EF4-FFF2-40B4-BE49-F238E27FC236}">
                <a16:creationId xmlns:a16="http://schemas.microsoft.com/office/drawing/2014/main" id="{211134D6-9EA9-FE69-A5A4-CAEE72A7923C}"/>
              </a:ext>
            </a:extLst>
          </p:cNvPr>
          <p:cNvSpPr>
            <a:spLocks noGrp="1"/>
          </p:cNvSpPr>
          <p:nvPr>
            <p:ph sz="quarter" idx="4"/>
          </p:nvPr>
        </p:nvSpPr>
        <p:spPr/>
        <p:txBody>
          <a:bodyPr/>
          <a:lstStyle/>
          <a:p>
            <a:pPr fontAlgn="t"/>
            <a:r>
              <a:rPr lang="en-GB" sz="2400" b="1" dirty="0">
                <a:solidFill>
                  <a:schemeClr val="bg1"/>
                </a:solidFill>
              </a:rPr>
              <a:t>Relocation &amp; Settlement Services</a:t>
            </a:r>
          </a:p>
          <a:p>
            <a:pPr fontAlgn="t"/>
            <a:r>
              <a:rPr lang="en-GB" sz="2400" b="1" dirty="0">
                <a:solidFill>
                  <a:schemeClr val="bg1"/>
                </a:solidFill>
              </a:rPr>
              <a:t>Maintenance Outsourcing Company</a:t>
            </a:r>
          </a:p>
          <a:p>
            <a:pPr fontAlgn="t"/>
            <a:r>
              <a:rPr lang="en-GB" sz="2400" b="1" dirty="0">
                <a:solidFill>
                  <a:schemeClr val="bg1"/>
                </a:solidFill>
              </a:rPr>
              <a:t>Estate Management Company</a:t>
            </a:r>
          </a:p>
          <a:p>
            <a:pPr fontAlgn="t"/>
            <a:r>
              <a:rPr lang="en-GB" sz="2400" b="1" dirty="0">
                <a:solidFill>
                  <a:schemeClr val="bg1"/>
                </a:solidFill>
              </a:rPr>
              <a:t>Property Auction &amp; Asset Disposal</a:t>
            </a:r>
          </a:p>
          <a:p>
            <a:pPr marL="0" indent="0">
              <a:buNone/>
            </a:pPr>
            <a:endParaRPr lang="en-GB" sz="2400" b="1" dirty="0"/>
          </a:p>
          <a:p>
            <a:endParaRPr lang="en-GB" dirty="0"/>
          </a:p>
        </p:txBody>
      </p:sp>
    </p:spTree>
    <p:extLst>
      <p:ext uri="{BB962C8B-B14F-4D97-AF65-F5344CB8AC3E}">
        <p14:creationId xmlns:p14="http://schemas.microsoft.com/office/powerpoint/2010/main" val="274098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97D25-9FCC-590C-811B-757229F5B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ACAC8C-1BBB-1F13-6CDB-325BB6212E71}"/>
              </a:ext>
            </a:extLst>
          </p:cNvPr>
          <p:cNvSpPr>
            <a:spLocks noGrp="1"/>
          </p:cNvSpPr>
          <p:nvPr>
            <p:ph type="title"/>
          </p:nvPr>
        </p:nvSpPr>
        <p:spPr/>
        <p:txBody>
          <a:bodyPr/>
          <a:lstStyle/>
          <a:p>
            <a:pPr algn="ctr"/>
            <a:r>
              <a:rPr lang="en-GB" dirty="0"/>
              <a:t>Key Message</a:t>
            </a:r>
            <a:endParaRPr lang="en-GB" b="1" dirty="0">
              <a:solidFill>
                <a:schemeClr val="bg1"/>
              </a:solidFill>
            </a:endParaRPr>
          </a:p>
        </p:txBody>
      </p:sp>
      <p:sp>
        <p:nvSpPr>
          <p:cNvPr id="3" name="Text Placeholder 2">
            <a:extLst>
              <a:ext uri="{FF2B5EF4-FFF2-40B4-BE49-F238E27FC236}">
                <a16:creationId xmlns:a16="http://schemas.microsoft.com/office/drawing/2014/main" id="{E134E86D-3A0B-4C23-96D4-752CEBB286C3}"/>
              </a:ext>
            </a:extLst>
          </p:cNvPr>
          <p:cNvSpPr>
            <a:spLocks noGrp="1"/>
          </p:cNvSpPr>
          <p:nvPr>
            <p:ph type="body" idx="1"/>
          </p:nvPr>
        </p:nvSpPr>
        <p:spPr/>
        <p:txBody>
          <a:bodyPr/>
          <a:lstStyle/>
          <a:p>
            <a:endParaRPr lang="en-GB" dirty="0"/>
          </a:p>
          <a:p>
            <a:endParaRPr lang="en-GB" dirty="0"/>
          </a:p>
          <a:p>
            <a:endParaRPr lang="en-GB" dirty="0"/>
          </a:p>
          <a:p>
            <a:endParaRPr lang="en-GB" dirty="0"/>
          </a:p>
          <a:p>
            <a:endParaRPr lang="en-GB" dirty="0"/>
          </a:p>
          <a:p>
            <a:endParaRPr lang="en-GB" dirty="0"/>
          </a:p>
          <a:p>
            <a:r>
              <a:rPr lang="en-GB" b="1" dirty="0">
                <a:solidFill>
                  <a:schemeClr val="tx1"/>
                </a:solidFill>
              </a:rPr>
              <a:t>Traditional Real Estate Role</a:t>
            </a:r>
          </a:p>
        </p:txBody>
      </p:sp>
      <p:sp>
        <p:nvSpPr>
          <p:cNvPr id="4" name="Content Placeholder 3">
            <a:extLst>
              <a:ext uri="{FF2B5EF4-FFF2-40B4-BE49-F238E27FC236}">
                <a16:creationId xmlns:a16="http://schemas.microsoft.com/office/drawing/2014/main" id="{DB60E424-7F9C-0D9E-8A4E-C8733D383EB0}"/>
              </a:ext>
            </a:extLst>
          </p:cNvPr>
          <p:cNvSpPr>
            <a:spLocks noGrp="1"/>
          </p:cNvSpPr>
          <p:nvPr>
            <p:ph sz="half" idx="2"/>
          </p:nvPr>
        </p:nvSpPr>
        <p:spPr/>
        <p:txBody>
          <a:bodyPr>
            <a:normAutofit fontScale="92500" lnSpcReduction="10000"/>
          </a:bodyPr>
          <a:lstStyle/>
          <a:p>
            <a:pPr fontAlgn="t"/>
            <a:r>
              <a:rPr lang="en-GB" sz="2400" b="1" dirty="0">
                <a:solidFill>
                  <a:schemeClr val="bg1"/>
                </a:solidFill>
              </a:rPr>
              <a:t>Earn income from commissions and management fees</a:t>
            </a:r>
          </a:p>
          <a:p>
            <a:pPr fontAlgn="t"/>
            <a:r>
              <a:rPr lang="en-GB" sz="2400" b="1" dirty="0">
                <a:solidFill>
                  <a:schemeClr val="bg1"/>
                </a:solidFill>
              </a:rPr>
              <a:t>Focus on day-to-day operations</a:t>
            </a:r>
          </a:p>
          <a:p>
            <a:pPr fontAlgn="t"/>
            <a:r>
              <a:rPr lang="en-GB" sz="2400" b="1" dirty="0">
                <a:solidFill>
                  <a:schemeClr val="bg1"/>
                </a:solidFill>
              </a:rPr>
              <a:t>Serve existing clients</a:t>
            </a:r>
          </a:p>
          <a:p>
            <a:pPr fontAlgn="t"/>
            <a:r>
              <a:rPr lang="en-GB" sz="2400" b="1" dirty="0">
                <a:solidFill>
                  <a:schemeClr val="bg1"/>
                </a:solidFill>
              </a:rPr>
              <a:t>Depend on transactions</a:t>
            </a:r>
          </a:p>
          <a:p>
            <a:pPr fontAlgn="t"/>
            <a:r>
              <a:rPr lang="en-GB" sz="2400" b="1" dirty="0">
                <a:solidFill>
                  <a:schemeClr val="bg1"/>
                </a:solidFill>
              </a:rPr>
              <a:t>Work within established industry practices</a:t>
            </a:r>
          </a:p>
        </p:txBody>
      </p:sp>
      <p:sp>
        <p:nvSpPr>
          <p:cNvPr id="5" name="Text Placeholder 4">
            <a:extLst>
              <a:ext uri="{FF2B5EF4-FFF2-40B4-BE49-F238E27FC236}">
                <a16:creationId xmlns:a16="http://schemas.microsoft.com/office/drawing/2014/main" id="{B0453A53-2254-F35A-24A3-15692515D4E2}"/>
              </a:ext>
            </a:extLst>
          </p:cNvPr>
          <p:cNvSpPr>
            <a:spLocks noGrp="1"/>
          </p:cNvSpPr>
          <p:nvPr>
            <p:ph type="body" sz="quarter" idx="3"/>
          </p:nvPr>
        </p:nvSpPr>
        <p:spPr/>
        <p:txBody>
          <a:bodyPr/>
          <a:lstStyle/>
          <a:p>
            <a:endParaRPr lang="en-GB" dirty="0"/>
          </a:p>
          <a:p>
            <a:endParaRPr lang="en-GB" dirty="0"/>
          </a:p>
          <a:p>
            <a:endParaRPr lang="en-GB" dirty="0"/>
          </a:p>
          <a:p>
            <a:endParaRPr lang="en-GB" dirty="0"/>
          </a:p>
          <a:p>
            <a:endParaRPr lang="en-GB" dirty="0"/>
          </a:p>
          <a:p>
            <a:endParaRPr lang="en-GB" dirty="0"/>
          </a:p>
          <a:p>
            <a:r>
              <a:rPr lang="en-GB" b="1" dirty="0">
                <a:solidFill>
                  <a:schemeClr val="tx1"/>
                </a:solidFill>
              </a:rPr>
              <a:t>Entrepreneurial Opportunity</a:t>
            </a:r>
          </a:p>
        </p:txBody>
      </p:sp>
      <p:sp>
        <p:nvSpPr>
          <p:cNvPr id="6" name="Content Placeholder 5">
            <a:extLst>
              <a:ext uri="{FF2B5EF4-FFF2-40B4-BE49-F238E27FC236}">
                <a16:creationId xmlns:a16="http://schemas.microsoft.com/office/drawing/2014/main" id="{C59CB98F-60DE-E836-EF06-2A9303A0EFA8}"/>
              </a:ext>
            </a:extLst>
          </p:cNvPr>
          <p:cNvSpPr>
            <a:spLocks noGrp="1"/>
          </p:cNvSpPr>
          <p:nvPr>
            <p:ph sz="quarter" idx="4"/>
          </p:nvPr>
        </p:nvSpPr>
        <p:spPr/>
        <p:txBody>
          <a:bodyPr>
            <a:normAutofit fontScale="92500" lnSpcReduction="10000"/>
          </a:bodyPr>
          <a:lstStyle/>
          <a:p>
            <a:pPr fontAlgn="t"/>
            <a:r>
              <a:rPr lang="en-GB" sz="2100" b="1" dirty="0">
                <a:solidFill>
                  <a:schemeClr val="bg1"/>
                </a:solidFill>
              </a:rPr>
              <a:t>Build scalable businesses and multiple income streams</a:t>
            </a:r>
          </a:p>
          <a:p>
            <a:pPr fontAlgn="t"/>
            <a:r>
              <a:rPr lang="en-GB" sz="2100" b="1" dirty="0">
                <a:solidFill>
                  <a:schemeClr val="bg1"/>
                </a:solidFill>
              </a:rPr>
              <a:t>Focus on innovation, investment, and value creation</a:t>
            </a:r>
          </a:p>
          <a:p>
            <a:pPr fontAlgn="t"/>
            <a:r>
              <a:rPr lang="en-GB" sz="2100" b="1" dirty="0">
                <a:solidFill>
                  <a:schemeClr val="bg1"/>
                </a:solidFill>
              </a:rPr>
              <a:t>Create new market and business opportunities</a:t>
            </a:r>
          </a:p>
          <a:p>
            <a:pPr fontAlgn="t"/>
            <a:r>
              <a:rPr lang="en-GB" sz="2100" b="1" dirty="0">
                <a:solidFill>
                  <a:schemeClr val="bg1"/>
                </a:solidFill>
              </a:rPr>
              <a:t>Generate recurring revenue and long-term wealth</a:t>
            </a:r>
          </a:p>
          <a:p>
            <a:pPr fontAlgn="t"/>
            <a:r>
              <a:rPr lang="en-GB" sz="2100" b="1" dirty="0">
                <a:solidFill>
                  <a:schemeClr val="bg1"/>
                </a:solidFill>
              </a:rPr>
              <a:t>Leverage technology and emerging trends to solve industry challenges</a:t>
            </a:r>
          </a:p>
          <a:p>
            <a:pPr marL="0" indent="0">
              <a:buNone/>
            </a:pPr>
            <a:endParaRPr lang="en-GB" dirty="0"/>
          </a:p>
          <a:p>
            <a:endParaRPr lang="en-GB" dirty="0"/>
          </a:p>
        </p:txBody>
      </p:sp>
    </p:spTree>
    <p:extLst>
      <p:ext uri="{BB962C8B-B14F-4D97-AF65-F5344CB8AC3E}">
        <p14:creationId xmlns:p14="http://schemas.microsoft.com/office/powerpoint/2010/main" val="370409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D910-98D8-D3F0-6963-FD822E94382C}"/>
              </a:ext>
            </a:extLst>
          </p:cNvPr>
          <p:cNvSpPr>
            <a:spLocks noGrp="1"/>
          </p:cNvSpPr>
          <p:nvPr>
            <p:ph type="title"/>
          </p:nvPr>
        </p:nvSpPr>
        <p:spPr/>
        <p:txBody>
          <a:bodyPr/>
          <a:lstStyle/>
          <a:p>
            <a:pPr algn="ctr"/>
            <a:r>
              <a:rPr lang="en-GB" sz="6600" b="1" dirty="0">
                <a:solidFill>
                  <a:schemeClr val="bg1"/>
                </a:solidFill>
              </a:rPr>
              <a:t>Key Insight</a:t>
            </a:r>
          </a:p>
        </p:txBody>
      </p:sp>
      <p:sp>
        <p:nvSpPr>
          <p:cNvPr id="3" name="Text Placeholder 2">
            <a:extLst>
              <a:ext uri="{FF2B5EF4-FFF2-40B4-BE49-F238E27FC236}">
                <a16:creationId xmlns:a16="http://schemas.microsoft.com/office/drawing/2014/main" id="{2DE85D90-10E5-AE98-DC44-5258581979E1}"/>
              </a:ext>
            </a:extLst>
          </p:cNvPr>
          <p:cNvSpPr>
            <a:spLocks noGrp="1"/>
          </p:cNvSpPr>
          <p:nvPr>
            <p:ph type="body" sz="half" idx="2"/>
          </p:nvPr>
        </p:nvSpPr>
        <p:spPr>
          <a:xfrm>
            <a:off x="1154954" y="2550160"/>
            <a:ext cx="8825659" cy="3860800"/>
          </a:xfrm>
        </p:spPr>
        <p:txBody>
          <a:bodyPr>
            <a:normAutofit/>
          </a:bodyPr>
          <a:lstStyle/>
          <a:p>
            <a:r>
              <a:rPr lang="en-US" sz="2200" b="1" dirty="0"/>
              <a:t>While the traditional functions of agents, facility managers, and property managers focus on transactions and operations, entrepreneurship enables them to become investors, innovators, consultants, technology providers, trainers, and developers. This diversification not only increases income streams but also enhances their contribution to the growth and modernization of the real estate sector in Nigeria</a:t>
            </a:r>
            <a:r>
              <a:rPr lang="en-US" sz="2200" dirty="0"/>
              <a:t>.</a:t>
            </a:r>
            <a:endParaRPr lang="en-GB" sz="2200" dirty="0"/>
          </a:p>
          <a:p>
            <a:endParaRPr lang="en-GB" dirty="0"/>
          </a:p>
        </p:txBody>
      </p:sp>
    </p:spTree>
    <p:extLst>
      <p:ext uri="{BB962C8B-B14F-4D97-AF65-F5344CB8AC3E}">
        <p14:creationId xmlns:p14="http://schemas.microsoft.com/office/powerpoint/2010/main" val="33221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A35B8-40F1-EE7E-36FB-2B6AF93EAA0F}"/>
              </a:ext>
            </a:extLst>
          </p:cNvPr>
          <p:cNvSpPr>
            <a:spLocks noGrp="1"/>
          </p:cNvSpPr>
          <p:nvPr>
            <p:ph type="title"/>
          </p:nvPr>
        </p:nvSpPr>
        <p:spPr/>
        <p:txBody>
          <a:bodyPr/>
          <a:lstStyle/>
          <a:p>
            <a:pPr algn="ctr"/>
            <a:r>
              <a:rPr lang="en-GB" sz="7200" b="1" dirty="0">
                <a:solidFill>
                  <a:schemeClr val="bg1"/>
                </a:solidFill>
              </a:rPr>
              <a:t>Conclusion</a:t>
            </a:r>
          </a:p>
        </p:txBody>
      </p:sp>
      <p:sp>
        <p:nvSpPr>
          <p:cNvPr id="3" name="Text Placeholder 2">
            <a:extLst>
              <a:ext uri="{FF2B5EF4-FFF2-40B4-BE49-F238E27FC236}">
                <a16:creationId xmlns:a16="http://schemas.microsoft.com/office/drawing/2014/main" id="{FD559073-6AF2-C7EB-0859-CCA92C3EB498}"/>
              </a:ext>
            </a:extLst>
          </p:cNvPr>
          <p:cNvSpPr>
            <a:spLocks noGrp="1"/>
          </p:cNvSpPr>
          <p:nvPr>
            <p:ph type="body" sz="half" idx="2"/>
          </p:nvPr>
        </p:nvSpPr>
        <p:spPr>
          <a:xfrm>
            <a:off x="1154954" y="2428568"/>
            <a:ext cx="8825659" cy="2625213"/>
          </a:xfrm>
        </p:spPr>
        <p:txBody>
          <a:bodyPr>
            <a:normAutofit/>
          </a:bodyPr>
          <a:lstStyle/>
          <a:p>
            <a:r>
              <a:rPr lang="en-GB" sz="2000" b="1" dirty="0"/>
              <a:t>Traditional real estate roles focus on managing properties and transactions, whereas entrepreneurial options transform professionals into business owners, innovators, investors, consultants, and technology providers. The shift from service delivery to enterprise creation enables greater wealth generation, business growth, and long-term impact within the real estate sector.</a:t>
            </a:r>
          </a:p>
        </p:txBody>
      </p:sp>
    </p:spTree>
    <p:extLst>
      <p:ext uri="{BB962C8B-B14F-4D97-AF65-F5344CB8AC3E}">
        <p14:creationId xmlns:p14="http://schemas.microsoft.com/office/powerpoint/2010/main" val="791589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4BF4-2722-88BE-E4A6-1811CBA8AEC9}"/>
              </a:ext>
            </a:extLst>
          </p:cNvPr>
          <p:cNvSpPr>
            <a:spLocks noGrp="1"/>
          </p:cNvSpPr>
          <p:nvPr>
            <p:ph type="title"/>
          </p:nvPr>
        </p:nvSpPr>
        <p:spPr/>
        <p:txBody>
          <a:bodyPr/>
          <a:lstStyle/>
          <a:p>
            <a:r>
              <a:rPr lang="en-US" sz="6000" b="1" dirty="0">
                <a:solidFill>
                  <a:schemeClr val="tx1">
                    <a:lumMod val="95000"/>
                  </a:schemeClr>
                </a:solidFill>
              </a:rPr>
              <a:t>Presentation Outline</a:t>
            </a:r>
            <a:endParaRPr lang="en-GB" sz="6000" dirty="0">
              <a:solidFill>
                <a:schemeClr val="tx1">
                  <a:lumMod val="95000"/>
                </a:schemeClr>
              </a:solidFill>
            </a:endParaRPr>
          </a:p>
        </p:txBody>
      </p:sp>
      <p:sp>
        <p:nvSpPr>
          <p:cNvPr id="3" name="Content Placeholder 2">
            <a:extLst>
              <a:ext uri="{FF2B5EF4-FFF2-40B4-BE49-F238E27FC236}">
                <a16:creationId xmlns:a16="http://schemas.microsoft.com/office/drawing/2014/main" id="{48096375-AD15-42CC-301C-77B888C4FB07}"/>
              </a:ext>
            </a:extLst>
          </p:cNvPr>
          <p:cNvSpPr>
            <a:spLocks noGrp="1"/>
          </p:cNvSpPr>
          <p:nvPr>
            <p:ph idx="1"/>
          </p:nvPr>
        </p:nvSpPr>
        <p:spPr/>
        <p:txBody>
          <a:bodyPr/>
          <a:lstStyle/>
          <a:p>
            <a:pPr>
              <a:buFont typeface="Wingdings" panose="05000000000000000000" pitchFamily="2" charset="2"/>
              <a:buChar char="Ø"/>
            </a:pPr>
            <a:r>
              <a:rPr lang="en-US" sz="2800" b="1" dirty="0">
                <a:solidFill>
                  <a:schemeClr val="tx1">
                    <a:lumMod val="95000"/>
                  </a:schemeClr>
                </a:solidFill>
              </a:rPr>
              <a:t>Introduction</a:t>
            </a:r>
          </a:p>
          <a:p>
            <a:r>
              <a:rPr lang="en-US" sz="2800" b="1" dirty="0">
                <a:solidFill>
                  <a:schemeClr val="tx1">
                    <a:lumMod val="95000"/>
                  </a:schemeClr>
                </a:solidFill>
              </a:rPr>
              <a:t>Ways Entrepreneurship Promote RE</a:t>
            </a:r>
          </a:p>
          <a:p>
            <a:r>
              <a:rPr lang="en-US" sz="2800" b="1" dirty="0">
                <a:solidFill>
                  <a:schemeClr val="tx1">
                    <a:lumMod val="95000"/>
                  </a:schemeClr>
                </a:solidFill>
              </a:rPr>
              <a:t>Challenges limiting Entrepreneurial growth in RE</a:t>
            </a:r>
          </a:p>
          <a:p>
            <a:r>
              <a:rPr lang="en-US" sz="2800" b="1" dirty="0">
                <a:solidFill>
                  <a:schemeClr val="tx1">
                    <a:lumMod val="95000"/>
                  </a:schemeClr>
                </a:solidFill>
              </a:rPr>
              <a:t>Strategies to Enhance Entrepreneurship in RE</a:t>
            </a:r>
          </a:p>
          <a:p>
            <a:r>
              <a:rPr lang="en-US" sz="2800" b="1" dirty="0">
                <a:solidFill>
                  <a:schemeClr val="tx1">
                    <a:lumMod val="95000"/>
                  </a:schemeClr>
                </a:solidFill>
              </a:rPr>
              <a:t>Entrepreneurial Options Beyond the Traditional Roles</a:t>
            </a:r>
          </a:p>
          <a:p>
            <a:r>
              <a:rPr lang="en-US" sz="2800" b="1" dirty="0">
                <a:solidFill>
                  <a:schemeClr val="tx1">
                    <a:lumMod val="95000"/>
                  </a:schemeClr>
                </a:solidFill>
              </a:rPr>
              <a:t>Conclusion </a:t>
            </a:r>
          </a:p>
          <a:p>
            <a:endParaRPr lang="en-GB" dirty="0"/>
          </a:p>
        </p:txBody>
      </p:sp>
    </p:spTree>
    <p:extLst>
      <p:ext uri="{BB962C8B-B14F-4D97-AF65-F5344CB8AC3E}">
        <p14:creationId xmlns:p14="http://schemas.microsoft.com/office/powerpoint/2010/main" val="249400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F032C-55B2-29FC-00C8-014C7884B92F}"/>
              </a:ext>
            </a:extLst>
          </p:cNvPr>
          <p:cNvSpPr>
            <a:spLocks noGrp="1"/>
          </p:cNvSpPr>
          <p:nvPr>
            <p:ph type="title"/>
          </p:nvPr>
        </p:nvSpPr>
        <p:spPr>
          <a:xfrm>
            <a:off x="799100" y="868672"/>
            <a:ext cx="5092906" cy="1574808"/>
          </a:xfrm>
        </p:spPr>
        <p:txBody>
          <a:bodyPr/>
          <a:lstStyle/>
          <a:p>
            <a:r>
              <a:rPr lang="en-GB" b="1" dirty="0">
                <a:solidFill>
                  <a:schemeClr val="bg1"/>
                </a:solidFill>
              </a:rPr>
              <a:t>About the Presenter…..</a:t>
            </a:r>
            <a:endParaRPr lang="en-GB" dirty="0"/>
          </a:p>
        </p:txBody>
      </p:sp>
      <p:pic>
        <p:nvPicPr>
          <p:cNvPr id="6" name="Picture Placeholder 5">
            <a:extLst>
              <a:ext uri="{FF2B5EF4-FFF2-40B4-BE49-F238E27FC236}">
                <a16:creationId xmlns:a16="http://schemas.microsoft.com/office/drawing/2014/main" id="{D4897D29-0716-9236-7E57-B8F65389784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344" b="2344"/>
          <a:stretch>
            <a:fillRect/>
          </a:stretch>
        </p:blipFill>
        <p:spPr>
          <a:prstGeom prst="roundRect">
            <a:avLst>
              <a:gd name="adj" fmla="val 1858"/>
            </a:avLst>
          </a:prstGeom>
          <a:effectLst>
            <a:outerShdw blurRad="50800" dist="50800" dir="5400000" algn="tl" rotWithShape="0">
              <a:srgbClr val="000000">
                <a:alpha val="43000"/>
              </a:srgbClr>
            </a:outerShdw>
          </a:effectLst>
        </p:spPr>
      </p:pic>
      <p:sp>
        <p:nvSpPr>
          <p:cNvPr id="4" name="Text Placeholder 3">
            <a:extLst>
              <a:ext uri="{FF2B5EF4-FFF2-40B4-BE49-F238E27FC236}">
                <a16:creationId xmlns:a16="http://schemas.microsoft.com/office/drawing/2014/main" id="{63766382-357A-C3EE-932A-016C7249F37D}"/>
              </a:ext>
            </a:extLst>
          </p:cNvPr>
          <p:cNvSpPr>
            <a:spLocks noGrp="1"/>
          </p:cNvSpPr>
          <p:nvPr>
            <p:ph type="body" sz="half" idx="2"/>
          </p:nvPr>
        </p:nvSpPr>
        <p:spPr>
          <a:xfrm>
            <a:off x="451174" y="2590800"/>
            <a:ext cx="5788759" cy="2438400"/>
          </a:xfrm>
        </p:spPr>
        <p:txBody>
          <a:bodyPr>
            <a:normAutofit fontScale="55000" lnSpcReduction="20000"/>
          </a:bodyPr>
          <a:lstStyle/>
          <a:p>
            <a:r>
              <a:rPr lang="en-US" sz="2300" b="1" dirty="0"/>
              <a:t>AKINBAMI, Catherine Abiola Oluwatoyin  is the current Director of Institute of Entrepreneurship and Development Studies  (IFEDS) of Obafemi Awolowo University, Ile-Ife, Osun State. She is a Professor of Entrepreneurship.  Prof. </a:t>
            </a:r>
            <a:r>
              <a:rPr lang="en-US" sz="2300" b="1" dirty="0" err="1"/>
              <a:t>Akinbami</a:t>
            </a:r>
            <a:r>
              <a:rPr lang="en-US" sz="2300" b="1" dirty="0"/>
              <a:t> has attended several conferences, seminars and workshops both locally and internationally relating to her research interests. She has won several research grants, such as Climate Impact Research and Capacity Leadership Enhancement (CIRCLE) UK, African Institute for Mathematical Sciences (AIMS) Rwanda to promote her passion for entrepreneurship development, especially, among women. Her research activities have given her opportunities to collaborate with individuals and </a:t>
            </a:r>
            <a:r>
              <a:rPr lang="en-US" sz="2300" b="1" dirty="0" err="1"/>
              <a:t>organisations</a:t>
            </a:r>
            <a:r>
              <a:rPr lang="en-US" sz="2300" b="1" dirty="0"/>
              <a:t> in  several countries such as, the USA, UK, Kenya, Rwanda, Tanzania, South Africa, Ghana, etc. She is a seasoned researcher with many publications to her credit.</a:t>
            </a:r>
            <a:endParaRPr lang="en-GB" sz="2300" b="1" dirty="0"/>
          </a:p>
          <a:p>
            <a:endParaRPr lang="en-GB" dirty="0"/>
          </a:p>
        </p:txBody>
      </p:sp>
    </p:spTree>
    <p:extLst>
      <p:ext uri="{BB962C8B-B14F-4D97-AF65-F5344CB8AC3E}">
        <p14:creationId xmlns:p14="http://schemas.microsoft.com/office/powerpoint/2010/main" val="368225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77C3-B5AF-7F77-D1B6-E447BA4010DB}"/>
              </a:ext>
            </a:extLst>
          </p:cNvPr>
          <p:cNvSpPr>
            <a:spLocks noGrp="1"/>
          </p:cNvSpPr>
          <p:nvPr>
            <p:ph type="title"/>
          </p:nvPr>
        </p:nvSpPr>
        <p:spPr/>
        <p:txBody>
          <a:bodyPr/>
          <a:lstStyle/>
          <a:p>
            <a:pPr algn="ctr"/>
            <a:r>
              <a:rPr lang="en-GB" sz="7200" dirty="0"/>
              <a:t>THANK YOU</a:t>
            </a:r>
          </a:p>
        </p:txBody>
      </p:sp>
    </p:spTree>
    <p:extLst>
      <p:ext uri="{BB962C8B-B14F-4D97-AF65-F5344CB8AC3E}">
        <p14:creationId xmlns:p14="http://schemas.microsoft.com/office/powerpoint/2010/main" val="654676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1B362A-13A4-3512-65A5-882ADE9CA446}"/>
              </a:ext>
            </a:extLst>
          </p:cNvPr>
          <p:cNvSpPr>
            <a:spLocks noGrp="1"/>
          </p:cNvSpPr>
          <p:nvPr>
            <p:ph type="title"/>
          </p:nvPr>
        </p:nvSpPr>
        <p:spPr>
          <a:xfrm>
            <a:off x="386080" y="629266"/>
            <a:ext cx="4117576" cy="1641987"/>
          </a:xfrm>
        </p:spPr>
        <p:txBody>
          <a:bodyPr vert="horz" lIns="91440" tIns="45720" rIns="91440" bIns="45720" rtlCol="0" anchor="t">
            <a:normAutofit/>
          </a:bodyPr>
          <a:lstStyle/>
          <a:p>
            <a:pPr algn="ctr"/>
            <a:r>
              <a:rPr lang="en-US" sz="4200" b="1" dirty="0">
                <a:solidFill>
                  <a:schemeClr val="tx1">
                    <a:lumMod val="95000"/>
                  </a:schemeClr>
                </a:solidFill>
              </a:rPr>
              <a:t>INTRODUCTION</a:t>
            </a:r>
          </a:p>
        </p:txBody>
      </p:sp>
      <p:pic>
        <p:nvPicPr>
          <p:cNvPr id="5" name="Picture 4">
            <a:extLst>
              <a:ext uri="{FF2B5EF4-FFF2-40B4-BE49-F238E27FC236}">
                <a16:creationId xmlns:a16="http://schemas.microsoft.com/office/drawing/2014/main" id="{9E410D00-B8A0-8C6E-CA57-E0C2353CD003}"/>
              </a:ext>
            </a:extLst>
          </p:cNvPr>
          <p:cNvPicPr>
            <a:picLocks noChangeAspect="1"/>
          </p:cNvPicPr>
          <p:nvPr/>
        </p:nvPicPr>
        <p:blipFill>
          <a:blip r:embed="rId8">
            <a:extLst>
              <a:ext uri="{28A0092B-C50C-407E-A947-70E740481C1C}">
                <a14:useLocalDpi xmlns:a14="http://schemas.microsoft.com/office/drawing/2010/main" val="0"/>
              </a:ext>
            </a:extLst>
          </a:blip>
          <a:srcRect r="10352"/>
          <a:stretch>
            <a:fillRect/>
          </a:stretch>
        </p:blipFill>
        <p:spPr>
          <a:xfrm>
            <a:off x="4619544" y="609601"/>
            <a:ext cx="6924756" cy="5638797"/>
          </a:xfrm>
          <a:prstGeom prst="rect">
            <a:avLst/>
          </a:prstGeom>
          <a:effectLst>
            <a:outerShdw blurRad="50800" dist="38100" dir="5400000" algn="t" rotWithShape="0">
              <a:prstClr val="black">
                <a:alpha val="43000"/>
              </a:prstClr>
            </a:outerShdw>
          </a:effectLst>
        </p:spPr>
      </p:pic>
      <p:sp>
        <p:nvSpPr>
          <p:cNvPr id="22" name="Rectangle 21">
            <a:extLst>
              <a:ext uri="{FF2B5EF4-FFF2-40B4-BE49-F238E27FC236}">
                <a16:creationId xmlns:a16="http://schemas.microsoft.com/office/drawing/2014/main" id="{A93A089E-0A16-452C-B341-0F769780D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Text Placeholder 2">
            <a:extLst>
              <a:ext uri="{FF2B5EF4-FFF2-40B4-BE49-F238E27FC236}">
                <a16:creationId xmlns:a16="http://schemas.microsoft.com/office/drawing/2014/main" id="{19CA1E2F-DA7B-7656-2826-B21E21BA8D4E}"/>
              </a:ext>
            </a:extLst>
          </p:cNvPr>
          <p:cNvSpPr>
            <a:spLocks noGrp="1"/>
          </p:cNvSpPr>
          <p:nvPr>
            <p:ph type="body" sz="half" idx="2"/>
          </p:nvPr>
        </p:nvSpPr>
        <p:spPr>
          <a:xfrm>
            <a:off x="647701" y="1676400"/>
            <a:ext cx="3389311" cy="4571999"/>
          </a:xfrm>
        </p:spPr>
        <p:txBody>
          <a:bodyPr vert="horz" lIns="91440" tIns="45720" rIns="91440" bIns="45720" rtlCol="0">
            <a:normAutofit fontScale="92500"/>
          </a:bodyPr>
          <a:lstStyle/>
          <a:p>
            <a:r>
              <a:rPr lang="en-GB" sz="2800" b="1" dirty="0">
                <a:solidFill>
                  <a:schemeClr val="tx1">
                    <a:lumMod val="95000"/>
                  </a:schemeClr>
                </a:solidFill>
              </a:rPr>
              <a:t>Real estate entrepreneurship involves identifying, developing, managing, and exploiting property opportunities for maximum value creation and profit.</a:t>
            </a:r>
          </a:p>
          <a:p>
            <a:endParaRPr lang="en-US" dirty="0"/>
          </a:p>
        </p:txBody>
      </p:sp>
    </p:spTree>
    <p:extLst>
      <p:ext uri="{BB962C8B-B14F-4D97-AF65-F5344CB8AC3E}">
        <p14:creationId xmlns:p14="http://schemas.microsoft.com/office/powerpoint/2010/main" val="316206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9F33-0EA2-F4B9-3CFD-3383053F93CD}"/>
              </a:ext>
            </a:extLst>
          </p:cNvPr>
          <p:cNvSpPr>
            <a:spLocks noGrp="1"/>
          </p:cNvSpPr>
          <p:nvPr>
            <p:ph type="title"/>
          </p:nvPr>
        </p:nvSpPr>
        <p:spPr/>
        <p:txBody>
          <a:bodyPr/>
          <a:lstStyle/>
          <a:p>
            <a:pPr algn="ctr"/>
            <a:r>
              <a:rPr lang="en-GB" sz="4800" b="1" dirty="0">
                <a:solidFill>
                  <a:schemeClr val="tx1">
                    <a:lumMod val="95000"/>
                  </a:schemeClr>
                </a:solidFill>
              </a:rPr>
              <a:t>OBJECTIVES OF REAL ESTATE ENTREPRENEURSHIP</a:t>
            </a:r>
          </a:p>
        </p:txBody>
      </p:sp>
      <p:graphicFrame>
        <p:nvGraphicFramePr>
          <p:cNvPr id="4" name="Content Placeholder 3">
            <a:extLst>
              <a:ext uri="{FF2B5EF4-FFF2-40B4-BE49-F238E27FC236}">
                <a16:creationId xmlns:a16="http://schemas.microsoft.com/office/drawing/2014/main" id="{2E98332E-F28D-2F3D-2DA7-DA7B51BBB92F}"/>
              </a:ext>
            </a:extLst>
          </p:cNvPr>
          <p:cNvGraphicFramePr>
            <a:graphicFrameLocks noGrp="1"/>
          </p:cNvGraphicFramePr>
          <p:nvPr>
            <p:ph idx="1"/>
            <p:extLst>
              <p:ext uri="{D42A27DB-BD31-4B8C-83A1-F6EECF244321}">
                <p14:modId xmlns:p14="http://schemas.microsoft.com/office/powerpoint/2010/main" val="162209957"/>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25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BD6E-1447-AB5D-D9A6-16BE300F65C7}"/>
              </a:ext>
            </a:extLst>
          </p:cNvPr>
          <p:cNvSpPr>
            <a:spLocks noGrp="1"/>
          </p:cNvSpPr>
          <p:nvPr>
            <p:ph type="title"/>
          </p:nvPr>
        </p:nvSpPr>
        <p:spPr/>
        <p:txBody>
          <a:bodyPr/>
          <a:lstStyle/>
          <a:p>
            <a:pPr algn="ctr"/>
            <a:r>
              <a:rPr lang="en-GB" sz="4400" b="1" dirty="0">
                <a:solidFill>
                  <a:schemeClr val="tx1"/>
                </a:solidFill>
              </a:rPr>
              <a:t>Characteristics of Real Estate Entrepreneur</a:t>
            </a:r>
            <a:endParaRPr lang="en-GB" dirty="0"/>
          </a:p>
        </p:txBody>
      </p:sp>
      <p:graphicFrame>
        <p:nvGraphicFramePr>
          <p:cNvPr id="4" name="Content Placeholder 3">
            <a:extLst>
              <a:ext uri="{FF2B5EF4-FFF2-40B4-BE49-F238E27FC236}">
                <a16:creationId xmlns:a16="http://schemas.microsoft.com/office/drawing/2014/main" id="{7F0AF1E9-4C02-CB6A-90E6-447152B97FFE}"/>
              </a:ext>
            </a:extLst>
          </p:cNvPr>
          <p:cNvGraphicFramePr>
            <a:graphicFrameLocks noGrp="1"/>
          </p:cNvGraphicFramePr>
          <p:nvPr>
            <p:ph idx="1"/>
            <p:extLst>
              <p:ext uri="{D42A27DB-BD31-4B8C-83A1-F6EECF244321}">
                <p14:modId xmlns:p14="http://schemas.microsoft.com/office/powerpoint/2010/main" val="3875354722"/>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59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43D91-6580-381C-7FB6-4F007F37ED81}"/>
              </a:ext>
            </a:extLst>
          </p:cNvPr>
          <p:cNvSpPr>
            <a:spLocks noGrp="1"/>
          </p:cNvSpPr>
          <p:nvPr>
            <p:ph type="title"/>
          </p:nvPr>
        </p:nvSpPr>
        <p:spPr/>
        <p:txBody>
          <a:bodyPr/>
          <a:lstStyle/>
          <a:p>
            <a:pPr algn="ctr"/>
            <a:r>
              <a:rPr lang="en-GB" sz="4400" b="1" dirty="0">
                <a:solidFill>
                  <a:schemeClr val="tx1"/>
                </a:solidFill>
              </a:rPr>
              <a:t>How Entrepreneurship Promotes Real Estate</a:t>
            </a:r>
          </a:p>
        </p:txBody>
      </p:sp>
      <p:graphicFrame>
        <p:nvGraphicFramePr>
          <p:cNvPr id="4" name="Content Placeholder 3">
            <a:extLst>
              <a:ext uri="{FF2B5EF4-FFF2-40B4-BE49-F238E27FC236}">
                <a16:creationId xmlns:a16="http://schemas.microsoft.com/office/drawing/2014/main" id="{3FFECA87-C1C7-E019-7684-4C9ACB849799}"/>
              </a:ext>
            </a:extLst>
          </p:cNvPr>
          <p:cNvGraphicFramePr>
            <a:graphicFrameLocks noGrp="1"/>
          </p:cNvGraphicFramePr>
          <p:nvPr>
            <p:ph idx="1"/>
            <p:extLst>
              <p:ext uri="{D42A27DB-BD31-4B8C-83A1-F6EECF244321}">
                <p14:modId xmlns:p14="http://schemas.microsoft.com/office/powerpoint/2010/main" val="898845395"/>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0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7D4F-9E2A-262C-3FC4-D7F716446BC1}"/>
              </a:ext>
            </a:extLst>
          </p:cNvPr>
          <p:cNvSpPr>
            <a:spLocks noGrp="1"/>
          </p:cNvSpPr>
          <p:nvPr>
            <p:ph type="title"/>
          </p:nvPr>
        </p:nvSpPr>
        <p:spPr/>
        <p:txBody>
          <a:bodyPr/>
          <a:lstStyle/>
          <a:p>
            <a:r>
              <a:rPr lang="en-GB" sz="4000" b="1" dirty="0">
                <a:solidFill>
                  <a:schemeClr val="tx1"/>
                </a:solidFill>
              </a:rPr>
              <a:t>Innovation &amp; </a:t>
            </a:r>
            <a:r>
              <a:rPr lang="en-GB" sz="4000" b="1" dirty="0" err="1">
                <a:solidFill>
                  <a:schemeClr val="tx1"/>
                </a:solidFill>
              </a:rPr>
              <a:t>PropTech</a:t>
            </a:r>
            <a:endParaRPr lang="en-GB" sz="4000" b="1" dirty="0">
              <a:solidFill>
                <a:schemeClr val="tx1"/>
              </a:solidFill>
            </a:endParaRPr>
          </a:p>
        </p:txBody>
      </p:sp>
      <p:graphicFrame>
        <p:nvGraphicFramePr>
          <p:cNvPr id="5" name="Content Placeholder 4">
            <a:extLst>
              <a:ext uri="{FF2B5EF4-FFF2-40B4-BE49-F238E27FC236}">
                <a16:creationId xmlns:a16="http://schemas.microsoft.com/office/drawing/2014/main" id="{331156A3-94C8-03C5-71C3-9FCD5F8073AC}"/>
              </a:ext>
            </a:extLst>
          </p:cNvPr>
          <p:cNvGraphicFramePr>
            <a:graphicFrameLocks noGrp="1"/>
          </p:cNvGraphicFramePr>
          <p:nvPr>
            <p:ph idx="1"/>
            <p:extLst>
              <p:ext uri="{D42A27DB-BD31-4B8C-83A1-F6EECF244321}">
                <p14:modId xmlns:p14="http://schemas.microsoft.com/office/powerpoint/2010/main" val="4271030509"/>
              </p:ext>
            </p:extLst>
          </p:nvPr>
        </p:nvGraphicFramePr>
        <p:xfrm>
          <a:off x="4784725" y="1447800"/>
          <a:ext cx="519588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8C72F445-4E8E-9350-179E-E4F7451714F4}"/>
              </a:ext>
            </a:extLst>
          </p:cNvPr>
          <p:cNvSpPr>
            <a:spLocks noGrp="1"/>
          </p:cNvSpPr>
          <p:nvPr>
            <p:ph type="body" sz="half" idx="2"/>
          </p:nvPr>
        </p:nvSpPr>
        <p:spPr/>
        <p:txBody>
          <a:bodyPr/>
          <a:lstStyle/>
          <a:p>
            <a:r>
              <a:rPr lang="en-GB" sz="2000" b="1" dirty="0"/>
              <a:t>It refers to the application of digital technologies and innovative solutions to improve the way real estate properties are developed, marketed, bought, sold, leased, managed, and maintained</a:t>
            </a:r>
            <a:r>
              <a:rPr lang="en-GB" b="1" dirty="0">
                <a:solidFill>
                  <a:schemeClr val="bg1"/>
                </a:solidFill>
              </a:rPr>
              <a:t>.</a:t>
            </a:r>
          </a:p>
        </p:txBody>
      </p:sp>
    </p:spTree>
    <p:extLst>
      <p:ext uri="{BB962C8B-B14F-4D97-AF65-F5344CB8AC3E}">
        <p14:creationId xmlns:p14="http://schemas.microsoft.com/office/powerpoint/2010/main" val="3168527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E2EC-852A-CF88-79AD-2B5000436435}"/>
              </a:ext>
            </a:extLst>
          </p:cNvPr>
          <p:cNvSpPr>
            <a:spLocks noGrp="1"/>
          </p:cNvSpPr>
          <p:nvPr>
            <p:ph type="title"/>
          </p:nvPr>
        </p:nvSpPr>
        <p:spPr/>
        <p:txBody>
          <a:bodyPr/>
          <a:lstStyle/>
          <a:p>
            <a:r>
              <a:rPr lang="en-US" sz="4400" b="1" dirty="0">
                <a:solidFill>
                  <a:schemeClr val="tx1"/>
                </a:solidFill>
              </a:rPr>
              <a:t>Challenges limiting Entrepreneurial growth in RE</a:t>
            </a:r>
            <a:br>
              <a:rPr lang="en-US" sz="4000" b="1" dirty="0">
                <a:solidFill>
                  <a:schemeClr val="bg1"/>
                </a:solidFill>
              </a:rPr>
            </a:br>
            <a:endParaRPr lang="en-GB" sz="4000" b="1" dirty="0">
              <a:solidFill>
                <a:schemeClr val="bg1"/>
              </a:solidFill>
            </a:endParaRPr>
          </a:p>
        </p:txBody>
      </p:sp>
      <p:graphicFrame>
        <p:nvGraphicFramePr>
          <p:cNvPr id="4" name="Content Placeholder 3">
            <a:extLst>
              <a:ext uri="{FF2B5EF4-FFF2-40B4-BE49-F238E27FC236}">
                <a16:creationId xmlns:a16="http://schemas.microsoft.com/office/drawing/2014/main" id="{22A04AF6-C634-40D9-264B-CB62F5AE13EB}"/>
              </a:ext>
            </a:extLst>
          </p:cNvPr>
          <p:cNvGraphicFramePr>
            <a:graphicFrameLocks noGrp="1"/>
          </p:cNvGraphicFramePr>
          <p:nvPr>
            <p:ph idx="1"/>
            <p:extLst>
              <p:ext uri="{D42A27DB-BD31-4B8C-83A1-F6EECF244321}">
                <p14:modId xmlns:p14="http://schemas.microsoft.com/office/powerpoint/2010/main" val="890697567"/>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1287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129EE-D663-3018-5EA7-56C12A628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268FE4-CFC5-1ADE-2133-C1C68A60EF32}"/>
              </a:ext>
            </a:extLst>
          </p:cNvPr>
          <p:cNvSpPr>
            <a:spLocks noGrp="1"/>
          </p:cNvSpPr>
          <p:nvPr>
            <p:ph type="title"/>
          </p:nvPr>
        </p:nvSpPr>
        <p:spPr/>
        <p:txBody>
          <a:bodyPr/>
          <a:lstStyle/>
          <a:p>
            <a:r>
              <a:rPr lang="en-US" sz="4400" b="1" dirty="0">
                <a:solidFill>
                  <a:schemeClr val="tx1"/>
                </a:solidFill>
              </a:rPr>
              <a:t>Challenges limiting Entrepreneurial growth in RE</a:t>
            </a:r>
            <a:br>
              <a:rPr lang="en-US" sz="4000" b="1" dirty="0">
                <a:solidFill>
                  <a:schemeClr val="bg1"/>
                </a:solidFill>
              </a:rPr>
            </a:br>
            <a:endParaRPr lang="en-GB" sz="4000" b="1" dirty="0">
              <a:solidFill>
                <a:schemeClr val="bg1"/>
              </a:solidFill>
            </a:endParaRPr>
          </a:p>
        </p:txBody>
      </p:sp>
      <p:graphicFrame>
        <p:nvGraphicFramePr>
          <p:cNvPr id="4" name="Content Placeholder 3">
            <a:extLst>
              <a:ext uri="{FF2B5EF4-FFF2-40B4-BE49-F238E27FC236}">
                <a16:creationId xmlns:a16="http://schemas.microsoft.com/office/drawing/2014/main" id="{49C9700B-3BC0-9DA4-8130-35AB9A0F8A7E}"/>
              </a:ext>
            </a:extLst>
          </p:cNvPr>
          <p:cNvGraphicFramePr>
            <a:graphicFrameLocks noGrp="1"/>
          </p:cNvGraphicFramePr>
          <p:nvPr>
            <p:ph idx="1"/>
            <p:extLst>
              <p:ext uri="{D42A27DB-BD31-4B8C-83A1-F6EECF244321}">
                <p14:modId xmlns:p14="http://schemas.microsoft.com/office/powerpoint/2010/main" val="4143905898"/>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6159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161</TotalTime>
  <Words>841</Words>
  <Application>Microsoft Office PowerPoint</Application>
  <PresentationFormat>Widescreen</PresentationFormat>
  <Paragraphs>192</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Century Gothic</vt:lpstr>
      <vt:lpstr>Wingdings</vt:lpstr>
      <vt:lpstr>Wingdings 3</vt:lpstr>
      <vt:lpstr>Ion</vt:lpstr>
      <vt:lpstr>ENTREPRENEURSHIP IN REAL ESTATE</vt:lpstr>
      <vt:lpstr>Presentation Outline</vt:lpstr>
      <vt:lpstr>INTRODUCTION</vt:lpstr>
      <vt:lpstr>OBJECTIVES OF REAL ESTATE ENTREPRENEURSHIP</vt:lpstr>
      <vt:lpstr>Characteristics of Real Estate Entrepreneur</vt:lpstr>
      <vt:lpstr>How Entrepreneurship Promotes Real Estate</vt:lpstr>
      <vt:lpstr>Innovation &amp; PropTech</vt:lpstr>
      <vt:lpstr>Challenges limiting Entrepreneurial growth in RE </vt:lpstr>
      <vt:lpstr>Challenges limiting Entrepreneurial growth in RE </vt:lpstr>
      <vt:lpstr>Strategies to Enhance Entrepreneurship in RE </vt:lpstr>
      <vt:lpstr>Strategies to Enhance Entrepreneurship in RE</vt:lpstr>
      <vt:lpstr>Strategies to Enhance Entrepreneurship in RE</vt:lpstr>
      <vt:lpstr>Entrepreneurial Opportunities</vt:lpstr>
      <vt:lpstr>Beyond the Traditional Roles in Real Estate</vt:lpstr>
      <vt:lpstr>Beyond the Traditional Roles in Real Estate</vt:lpstr>
      <vt:lpstr>Beyond the Traditional Roles in Real Estate</vt:lpstr>
      <vt:lpstr>Key Message</vt:lpstr>
      <vt:lpstr>Key Insight</vt:lpstr>
      <vt:lpstr>Conclusion</vt:lpstr>
      <vt:lpstr>About the Presenter…..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 B</dc:creator>
  <cp:lastModifiedBy>SSAVA PRIMS CONSULTS</cp:lastModifiedBy>
  <cp:revision>12</cp:revision>
  <dcterms:created xsi:type="dcterms:W3CDTF">2026-06-03T11:52:07Z</dcterms:created>
  <dcterms:modified xsi:type="dcterms:W3CDTF">2026-06-04T14:59:51Z</dcterms:modified>
</cp:coreProperties>
</file>